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10" r:id="rId2"/>
    <p:sldId id="1384" r:id="rId3"/>
    <p:sldId id="1385" r:id="rId4"/>
    <p:sldId id="1389" r:id="rId5"/>
    <p:sldId id="1403" r:id="rId6"/>
    <p:sldId id="1411" r:id="rId7"/>
    <p:sldId id="1390" r:id="rId8"/>
    <p:sldId id="1391" r:id="rId9"/>
    <p:sldId id="1392" r:id="rId10"/>
    <p:sldId id="1404" r:id="rId11"/>
    <p:sldId id="1405" r:id="rId12"/>
    <p:sldId id="1412" r:id="rId13"/>
    <p:sldId id="1402" r:id="rId14"/>
    <p:sldId id="1253" r:id="rId15"/>
    <p:sldId id="1433" r:id="rId16"/>
    <p:sldId id="1431" r:id="rId17"/>
    <p:sldId id="1414" r:id="rId18"/>
    <p:sldId id="1415" r:id="rId19"/>
    <p:sldId id="1427" r:id="rId20"/>
    <p:sldId id="1401" r:id="rId21"/>
    <p:sldId id="1416" r:id="rId22"/>
    <p:sldId id="1396" r:id="rId23"/>
    <p:sldId id="1417" r:id="rId24"/>
    <p:sldId id="1424" r:id="rId25"/>
    <p:sldId id="1419" r:id="rId26"/>
    <p:sldId id="1428" r:id="rId27"/>
    <p:sldId id="1373" r:id="rId28"/>
    <p:sldId id="1421" r:id="rId29"/>
    <p:sldId id="1434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FF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76" autoAdjust="0"/>
  </p:normalViewPr>
  <p:slideViewPr>
    <p:cSldViewPr snapToGrid="0">
      <p:cViewPr varScale="1">
        <p:scale>
          <a:sx n="64" d="100"/>
          <a:sy n="64" d="100"/>
        </p:scale>
        <p:origin x="96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CRIME INDEX </a:t>
            </a:r>
            <a:r>
              <a:rPr lang="en-US" sz="2400" dirty="0">
                <a:latin typeface="Calibri" panose="020F0502020204030204" pitchFamily="34" charset="0"/>
              </a:rPr>
              <a:t>↓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06451214520505"/>
          <c:y val="0.23337263011421835"/>
          <c:w val="0.63587067001987896"/>
          <c:h val="0.730926449427502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CRIME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31-45E6-B321-67876EEED90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31-45E6-B321-67876EEED90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31-45E6-B321-67876EEED90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31-45E6-B321-67876EEED90E}"/>
              </c:ext>
            </c:extLst>
          </c:dPt>
          <c:cat>
            <c:strRef>
              <c:f>Sheet1!$A$2:$A$5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28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B31-45E6-B321-67876EEED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16793919758745E-2"/>
          <c:y val="0.13867730637494988"/>
          <c:w val="0.95533083480178815"/>
          <c:h val="0.83523159331189345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44-4F91-B03E-450C912F5B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44-4F91-B03E-450C912F5B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44-4F91-B03E-450C912F5B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44-4F91-B03E-450C912F5B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E44-4F91-B03E-450C912F5BD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E44-4F91-B03E-450C912F5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GENDER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88480239942944"/>
          <c:y val="0.14856822351321242"/>
          <c:w val="0.53223015402336382"/>
          <c:h val="0.684222879464874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E8-4A6B-AF0C-5313DA44B2D9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E8-4A6B-AF0C-5313DA44B2D9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E8-4A6B-AF0C-5313DA44B2D9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E8-4A6B-AF0C-5313DA44B2D9}"/>
              </c:ext>
            </c:extLst>
          </c:dPt>
          <c:cat>
            <c:strRef>
              <c:f>Sheet1!$A$2:$A$5</c:f>
              <c:strCache>
                <c:ptCount val="4"/>
                <c:pt idx="0">
                  <c:v>Female</c:v>
                </c:pt>
                <c:pt idx="3">
                  <c:v>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3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E8-4A6B-AF0C-5313DA44B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C6-4BEE-9FE0-6EF9CEAE0B0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C6-4BEE-9FE0-6EF9CEAE0B0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C6-4BEE-9FE0-6EF9CEAE0B0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C6-4BEE-9FE0-6EF9CEAE0B0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C6-4BEE-9FE0-6EF9CEAE0B02}"/>
              </c:ext>
            </c:extLst>
          </c:dPt>
          <c:cat>
            <c:strRef>
              <c:f>Sheet1!$A$2:$A$6</c:f>
              <c:strCache>
                <c:ptCount val="4"/>
                <c:pt idx="0">
                  <c:v>White</c:v>
                </c:pt>
                <c:pt idx="1">
                  <c:v>Black </c:v>
                </c:pt>
                <c:pt idx="2">
                  <c:v>2 more </c:v>
                </c:pt>
                <c:pt idx="3">
                  <c:v>other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</c:v>
                </c:pt>
                <c:pt idx="1">
                  <c:v>25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EC6-4BEE-9FE0-6EF9CEAE0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ARRESTS RATES </a:t>
            </a:r>
            <a:r>
              <a:rPr lang="en-US" sz="2400" b="1" dirty="0">
                <a:latin typeface="Calibri" panose="020F0502020204030204" pitchFamily="34" charset="0"/>
              </a:rPr>
              <a:t>↓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78348710270005"/>
          <c:y val="0.13426347488309145"/>
          <c:w val="0.53054072257723683"/>
          <c:h val="0.7289927851187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ARRESTS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09-449D-826C-39AC0BEB8B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09-449D-826C-39AC0BEB8B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09-449D-826C-39AC0BEB8B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09-449D-826C-39AC0BEB8B3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A09-449D-826C-39AC0BEB8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JAIL CENSUS </a:t>
            </a:r>
            <a:r>
              <a:rPr lang="en-US" sz="2400" b="1" dirty="0">
                <a:latin typeface="Calibri" panose="020F0502020204030204" pitchFamily="34" charset="0"/>
              </a:rPr>
              <a:t>↓</a:t>
            </a:r>
            <a:r>
              <a:rPr lang="en-US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JAIL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25-4972-8F3B-5F57A7AB1D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25-4972-8F3B-5F57A7AB1D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25-4972-8F3B-5F57A7AB1D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25-4972-8F3B-5F57A7AB1DA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2">
                  <c:v>33</c:v>
                </c:pt>
                <c:pt idx="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525-4972-8F3B-5F57A7AB1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RACE: </a:t>
            </a:r>
            <a:r>
              <a:rPr lang="en-US" sz="2000" b="0" dirty="0"/>
              <a:t>AA Jail  </a:t>
            </a:r>
            <a:r>
              <a:rPr lang="en-US" sz="2400" b="1" dirty="0">
                <a:latin typeface="Calibri" panose="020F0502020204030204" pitchFamily="34" charset="0"/>
              </a:rPr>
              <a:t>↓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54-41FD-8C22-56523EA309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54-41FD-8C22-56523EA309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54-41FD-8C22-56523EA309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54-41FD-8C22-56523EA309FF}"/>
              </c:ext>
            </c:extLst>
          </c:dPt>
          <c:cat>
            <c:strRef>
              <c:f>Sheet1!$A$2:$A$5</c:f>
              <c:strCache>
                <c:ptCount val="3"/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34</c:v>
                </c:pt>
                <c:pt idx="2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54-41FD-8C22-56523EA30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RECIDIVISM</a:t>
            </a:r>
            <a:r>
              <a:rPr lang="en-US" sz="2000" dirty="0"/>
              <a:t>: Sentenced </a:t>
            </a:r>
            <a:r>
              <a:rPr lang="en-US" sz="2000" dirty="0">
                <a:latin typeface="Calibri" panose="020F0502020204030204" pitchFamily="34" charset="0"/>
              </a:rPr>
              <a:t>↓</a:t>
            </a:r>
            <a:r>
              <a:rPr lang="en-US" sz="2000" dirty="0"/>
              <a:t> </a:t>
            </a:r>
          </a:p>
        </c:rich>
      </c:tx>
      <c:layout>
        <c:manualLayout>
          <c:xMode val="edge"/>
          <c:yMode val="edge"/>
          <c:x val="8.6856350081883624E-2"/>
          <c:y val="2.709023180279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E3-4375-A2AD-FF8E9529EE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E3-4375-A2AD-FF8E9529EE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E3-4375-A2AD-FF8E9529EE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E3-4375-A2AD-FF8E9529EE59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AE3-4375-A2AD-FF8E9529E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RECIDIVISM:</a:t>
            </a:r>
            <a:r>
              <a:rPr lang="en-US" sz="2000" dirty="0"/>
              <a:t> </a:t>
            </a:r>
            <a:r>
              <a:rPr lang="en-US" sz="2000" dirty="0" err="1"/>
              <a:t>Unsentenced</a:t>
            </a:r>
            <a:r>
              <a:rPr lang="en-US" sz="2000" dirty="0"/>
              <a:t> </a:t>
            </a:r>
            <a:r>
              <a:rPr lang="en-US" sz="2000" dirty="0">
                <a:latin typeface="Calibri" panose="020F0502020204030204" pitchFamily="34" charset="0"/>
              </a:rPr>
              <a:t>↓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E9-432E-BF39-F1DADE85D7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E9-432E-BF39-F1DADE85D7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E9-432E-BF39-F1DADE85D7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E9-432E-BF39-F1DADE85D75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9E9-432E-BF39-F1DADE8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81430446194233E-2"/>
          <c:y val="8.6898221055701386E-2"/>
          <c:w val="0.9517352362204724"/>
          <c:h val="0.81658836395450574"/>
        </c:manualLayout>
      </c:layout>
      <c:lineChart>
        <c:grouping val="standard"/>
        <c:varyColors val="0"/>
        <c:ser>
          <c:idx val="1"/>
          <c:order val="1"/>
          <c:tx>
            <c:strRef>
              <c:f>'[Chart in Microsoft PowerPoint]Sheet1'!$A$3</c:f>
              <c:strCache>
                <c:ptCount val="1"/>
                <c:pt idx="0">
                  <c:v>Tompkins 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'[Chart in Microsoft PowerPoint]Sheet1'!$B$1:$G$1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'[Chart in Microsoft PowerPoint]Sheet1'!$B$3:$G$3</c:f>
              <c:numCache>
                <c:formatCode>#,##0</c:formatCode>
                <c:ptCount val="6"/>
                <c:pt idx="0">
                  <c:v>2904</c:v>
                </c:pt>
                <c:pt idx="1">
                  <c:v>2604</c:v>
                </c:pt>
                <c:pt idx="2">
                  <c:v>2296</c:v>
                </c:pt>
                <c:pt idx="3">
                  <c:v>1956</c:v>
                </c:pt>
                <c:pt idx="4">
                  <c:v>1959</c:v>
                </c:pt>
                <c:pt idx="5">
                  <c:v>1896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07-4D51-AC4B-0674E1A77AB6}"/>
            </c:ext>
          </c:extLst>
        </c:ser>
        <c:ser>
          <c:idx val="2"/>
          <c:order val="2"/>
          <c:tx>
            <c:strRef>
              <c:f>'[Chart in Microsoft PowerPoint]Sheet1'!$A$4</c:f>
              <c:strCache>
                <c:ptCount val="1"/>
                <c:pt idx="0">
                  <c:v>St Lawrence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'[Chart in Microsoft PowerPoint]Sheet1'!$B$1:$G$1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'[Chart in Microsoft PowerPoint]Sheet1'!$B$4:$G$4</c:f>
              <c:numCache>
                <c:formatCode>General</c:formatCode>
                <c:ptCount val="6"/>
                <c:pt idx="0">
                  <c:v>1965</c:v>
                </c:pt>
                <c:pt idx="1">
                  <c:v>1759</c:v>
                </c:pt>
                <c:pt idx="2">
                  <c:v>1671</c:v>
                </c:pt>
                <c:pt idx="3">
                  <c:v>1739</c:v>
                </c:pt>
                <c:pt idx="4">
                  <c:v>1512</c:v>
                </c:pt>
                <c:pt idx="5">
                  <c:v>1398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F07-4D51-AC4B-0674E1A77AB6}"/>
            </c:ext>
          </c:extLst>
        </c:ser>
        <c:ser>
          <c:idx val="3"/>
          <c:order val="3"/>
          <c:tx>
            <c:strRef>
              <c:f>'[Chart in Microsoft PowerPoint]Sheet1'!$A$5</c:f>
              <c:strCache>
                <c:ptCount val="1"/>
                <c:pt idx="0">
                  <c:v>Steuben 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'[Chart in Microsoft PowerPoint]Sheet1'!$B$1:$G$1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'[Chart in Microsoft PowerPoint]Sheet1'!$B$5:$G$5</c:f>
              <c:numCache>
                <c:formatCode>#,##0</c:formatCode>
                <c:ptCount val="6"/>
                <c:pt idx="0">
                  <c:v>1533</c:v>
                </c:pt>
                <c:pt idx="1">
                  <c:v>1539</c:v>
                </c:pt>
                <c:pt idx="2">
                  <c:v>1584</c:v>
                </c:pt>
                <c:pt idx="3">
                  <c:v>1522</c:v>
                </c:pt>
                <c:pt idx="4">
                  <c:v>1250</c:v>
                </c:pt>
                <c:pt idx="5">
                  <c:v>1040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F07-4D51-AC4B-0674E1A77AB6}"/>
            </c:ext>
          </c:extLst>
        </c:ser>
        <c:ser>
          <c:idx val="4"/>
          <c:order val="4"/>
          <c:tx>
            <c:strRef>
              <c:f>'[Chart in Microsoft PowerPoint]Sheet1'!$A$6</c:f>
              <c:strCache>
                <c:ptCount val="1"/>
                <c:pt idx="0">
                  <c:v>Ontario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'[Chart in Microsoft PowerPoint]Sheet1'!$B$1:$G$1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'[Chart in Microsoft PowerPoint]Sheet1'!$B$6:$G$6</c:f>
              <c:numCache>
                <c:formatCode>#,##0</c:formatCode>
                <c:ptCount val="6"/>
                <c:pt idx="0" formatCode="General">
                  <c:v>2094</c:v>
                </c:pt>
                <c:pt idx="1">
                  <c:v>2184</c:v>
                </c:pt>
                <c:pt idx="2">
                  <c:v>1835</c:v>
                </c:pt>
                <c:pt idx="3">
                  <c:v>1866</c:v>
                </c:pt>
                <c:pt idx="4">
                  <c:v>1614</c:v>
                </c:pt>
                <c:pt idx="5">
                  <c:v>1459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F07-4D51-AC4B-0674E1A77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210496"/>
        <c:axId val="11921088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'[Chart in Microsoft PowerPoint]Sheet1'!$A$2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'[Chart in Microsoft PowerPoint]Sheet1'!$B$1:$G$1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'[Chart in Microsoft PowerPoint]Sheet1'!$B$2:$G$2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0F07-4D51-AC4B-0674E1A77AB6}"/>
                  </c:ext>
                </c:extLst>
              </c15:ser>
            </c15:filteredLineSeries>
          </c:ext>
        </c:extLst>
      </c:lineChart>
      <c:catAx>
        <c:axId val="11921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10888"/>
        <c:crosses val="autoZero"/>
        <c:auto val="1"/>
        <c:lblAlgn val="ctr"/>
        <c:lblOffset val="100"/>
        <c:noMultiLvlLbl val="0"/>
      </c:catAx>
      <c:valAx>
        <c:axId val="11921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1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55617652241036"/>
          <c:y val="0.83050998983178581"/>
          <c:w val="0.71541567562956077"/>
          <c:h val="8.1064701981645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79730882521598E-2"/>
          <c:y val="4.2849308430614692E-2"/>
          <c:w val="0.89125447920965983"/>
          <c:h val="0.71942958826697578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PowerPoint]Sheet1'!$A$3</c:f>
              <c:strCache>
                <c:ptCount val="1"/>
                <c:pt idx="0">
                  <c:v>Tompkins 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'[Chart in Microsoft PowerPoint]Sheet1'!$B$2:$M$2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'[Chart in Microsoft PowerPoint]Sheet1'!$B$3:$M$3</c:f>
              <c:numCache>
                <c:formatCode>#,##0</c:formatCode>
                <c:ptCount val="12"/>
                <c:pt idx="0">
                  <c:v>1729</c:v>
                </c:pt>
                <c:pt idx="1">
                  <c:v>1657</c:v>
                </c:pt>
                <c:pt idx="2">
                  <c:v>1613</c:v>
                </c:pt>
                <c:pt idx="3">
                  <c:v>1604</c:v>
                </c:pt>
                <c:pt idx="4">
                  <c:v>1775</c:v>
                </c:pt>
                <c:pt idx="5">
                  <c:v>1667</c:v>
                </c:pt>
                <c:pt idx="6">
                  <c:v>1755</c:v>
                </c:pt>
                <c:pt idx="7">
                  <c:v>1669</c:v>
                </c:pt>
                <c:pt idx="8">
                  <c:v>1554</c:v>
                </c:pt>
                <c:pt idx="9">
                  <c:v>1343</c:v>
                </c:pt>
                <c:pt idx="10">
                  <c:v>1258</c:v>
                </c:pt>
                <c:pt idx="11">
                  <c:v>1109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41A-453D-A61D-A4CCB207EEF9}"/>
            </c:ext>
          </c:extLst>
        </c:ser>
        <c:ser>
          <c:idx val="1"/>
          <c:order val="1"/>
          <c:tx>
            <c:strRef>
              <c:f>'[Chart in Microsoft PowerPoint]Sheet1'!$A$4</c:f>
              <c:strCache>
                <c:ptCount val="1"/>
                <c:pt idx="0">
                  <c:v>St Lawrence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'[Chart in Microsoft PowerPoint]Sheet1'!$B$2:$M$2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'[Chart in Microsoft PowerPoint]Sheet1'!$B$4:$M$4</c:f>
              <c:numCache>
                <c:formatCode>General</c:formatCode>
                <c:ptCount val="12"/>
                <c:pt idx="0">
                  <c:v>2682</c:v>
                </c:pt>
                <c:pt idx="1">
                  <c:v>2628</c:v>
                </c:pt>
                <c:pt idx="2">
                  <c:v>2549</c:v>
                </c:pt>
                <c:pt idx="3">
                  <c:v>2850</c:v>
                </c:pt>
                <c:pt idx="4">
                  <c:v>2720</c:v>
                </c:pt>
                <c:pt idx="5">
                  <c:v>2452</c:v>
                </c:pt>
                <c:pt idx="6">
                  <c:v>2252</c:v>
                </c:pt>
                <c:pt idx="7">
                  <c:v>2326</c:v>
                </c:pt>
                <c:pt idx="8">
                  <c:v>2361</c:v>
                </c:pt>
                <c:pt idx="9">
                  <c:v>2221</c:v>
                </c:pt>
                <c:pt idx="10">
                  <c:v>2156</c:v>
                </c:pt>
                <c:pt idx="11">
                  <c:v>1820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41A-453D-A61D-A4CCB207EEF9}"/>
            </c:ext>
          </c:extLst>
        </c:ser>
        <c:ser>
          <c:idx val="2"/>
          <c:order val="2"/>
          <c:tx>
            <c:strRef>
              <c:f>'[Chart in Microsoft PowerPoint]Sheet1'!$A$5</c:f>
              <c:strCache>
                <c:ptCount val="1"/>
                <c:pt idx="0">
                  <c:v>Steuben 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'[Chart in Microsoft PowerPoint]Sheet1'!$B$2:$M$2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'[Chart in Microsoft PowerPoint]Sheet1'!$B$5:$M$5</c:f>
              <c:numCache>
                <c:formatCode>#,##0</c:formatCode>
                <c:ptCount val="12"/>
                <c:pt idx="0">
                  <c:v>2129</c:v>
                </c:pt>
                <c:pt idx="1">
                  <c:v>1936</c:v>
                </c:pt>
                <c:pt idx="2">
                  <c:v>1911</c:v>
                </c:pt>
                <c:pt idx="3">
                  <c:v>1827</c:v>
                </c:pt>
                <c:pt idx="4">
                  <c:v>1960</c:v>
                </c:pt>
                <c:pt idx="5">
                  <c:v>2005</c:v>
                </c:pt>
                <c:pt idx="6">
                  <c:v>1884</c:v>
                </c:pt>
                <c:pt idx="7">
                  <c:v>2232</c:v>
                </c:pt>
                <c:pt idx="8">
                  <c:v>2024</c:v>
                </c:pt>
                <c:pt idx="9">
                  <c:v>1928</c:v>
                </c:pt>
                <c:pt idx="10">
                  <c:v>2073</c:v>
                </c:pt>
                <c:pt idx="11">
                  <c:v>1924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41A-453D-A61D-A4CCB207EEF9}"/>
            </c:ext>
          </c:extLst>
        </c:ser>
        <c:ser>
          <c:idx val="3"/>
          <c:order val="3"/>
          <c:tx>
            <c:strRef>
              <c:f>'[Chart in Microsoft PowerPoint]Sheet1'!$A$6</c:f>
              <c:strCache>
                <c:ptCount val="1"/>
                <c:pt idx="0">
                  <c:v>Ontario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'[Chart in Microsoft PowerPoint]Sheet1'!$B$2:$M$2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'[Chart in Microsoft PowerPoint]Sheet1'!$B$6:$M$6</c:f>
              <c:numCache>
                <c:formatCode>#,##0</c:formatCode>
                <c:ptCount val="12"/>
                <c:pt idx="0" formatCode="General">
                  <c:v>2333</c:v>
                </c:pt>
                <c:pt idx="1">
                  <c:v>2321</c:v>
                </c:pt>
                <c:pt idx="2">
                  <c:v>2325</c:v>
                </c:pt>
                <c:pt idx="3">
                  <c:v>2174</c:v>
                </c:pt>
                <c:pt idx="4">
                  <c:v>2225</c:v>
                </c:pt>
                <c:pt idx="5">
                  <c:v>2250</c:v>
                </c:pt>
                <c:pt idx="6">
                  <c:v>1987</c:v>
                </c:pt>
                <c:pt idx="7">
                  <c:v>1972</c:v>
                </c:pt>
                <c:pt idx="8">
                  <c:v>1945</c:v>
                </c:pt>
                <c:pt idx="9">
                  <c:v>1908</c:v>
                </c:pt>
                <c:pt idx="10">
                  <c:v>1930</c:v>
                </c:pt>
                <c:pt idx="11">
                  <c:v>2064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41A-453D-A61D-A4CCB207E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31008"/>
        <c:axId val="162136888"/>
      </c:lineChart>
      <c:catAx>
        <c:axId val="1621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36888"/>
        <c:crosses val="autoZero"/>
        <c:auto val="1"/>
        <c:lblAlgn val="ctr"/>
        <c:lblOffset val="100"/>
        <c:noMultiLvlLbl val="0"/>
      </c:catAx>
      <c:valAx>
        <c:axId val="16213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3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54817992570038E-2"/>
          <c:y val="7.745804655190433E-2"/>
          <c:w val="0.95882381889763779"/>
          <c:h val="0.8364966462525516"/>
        </c:manualLayout>
      </c:layou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Tompkins 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Sheet1!$B$3:$H$3</c:f>
              <c:numCache>
                <c:formatCode>#,##0</c:formatCode>
                <c:ptCount val="7"/>
                <c:pt idx="0">
                  <c:v>91</c:v>
                </c:pt>
                <c:pt idx="1">
                  <c:v>87</c:v>
                </c:pt>
                <c:pt idx="2">
                  <c:v>92</c:v>
                </c:pt>
                <c:pt idx="3">
                  <c:v>80</c:v>
                </c:pt>
                <c:pt idx="4">
                  <c:v>76</c:v>
                </c:pt>
                <c:pt idx="5">
                  <c:v>72</c:v>
                </c:pt>
                <c:pt idx="6">
                  <c:v>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4F-48EA-A9A5-2334BB654C8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 Lawrence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163</c:v>
                </c:pt>
                <c:pt idx="1">
                  <c:v>152</c:v>
                </c:pt>
                <c:pt idx="2">
                  <c:v>155</c:v>
                </c:pt>
                <c:pt idx="3">
                  <c:v>143</c:v>
                </c:pt>
                <c:pt idx="4">
                  <c:v>182</c:v>
                </c:pt>
                <c:pt idx="5">
                  <c:v>140</c:v>
                </c:pt>
                <c:pt idx="6">
                  <c:v>119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4F-48EA-A9A5-2334BB654C8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Steuben 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Sheet1!$B$5:$H$5</c:f>
              <c:numCache>
                <c:formatCode>#,##0</c:formatCode>
                <c:ptCount val="7"/>
                <c:pt idx="0">
                  <c:v>192</c:v>
                </c:pt>
                <c:pt idx="1">
                  <c:v>178</c:v>
                </c:pt>
                <c:pt idx="2">
                  <c:v>203</c:v>
                </c:pt>
                <c:pt idx="3">
                  <c:v>198</c:v>
                </c:pt>
                <c:pt idx="4">
                  <c:v>208</c:v>
                </c:pt>
                <c:pt idx="5">
                  <c:v>189</c:v>
                </c:pt>
                <c:pt idx="6">
                  <c:v>164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D4F-48EA-A9A5-2334BB654C8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Ontario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Sheet1!$B$6:$H$6</c:f>
              <c:numCache>
                <c:formatCode>#,##0</c:formatCode>
                <c:ptCount val="7"/>
                <c:pt idx="0" formatCode="General">
                  <c:v>217</c:v>
                </c:pt>
                <c:pt idx="1">
                  <c:v>211</c:v>
                </c:pt>
                <c:pt idx="2">
                  <c:v>212</c:v>
                </c:pt>
                <c:pt idx="3">
                  <c:v>219</c:v>
                </c:pt>
                <c:pt idx="4">
                  <c:v>179</c:v>
                </c:pt>
                <c:pt idx="5">
                  <c:v>161</c:v>
                </c:pt>
                <c:pt idx="6">
                  <c:v>139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D4F-48EA-A9A5-2334BB654C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2134144"/>
        <c:axId val="16213218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Sheet1!$B$2:$H$2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3D4F-48EA-A9A5-2334BB654C8E}"/>
                  </c:ext>
                </c:extLst>
              </c15:ser>
            </c15:filteredLineSeries>
          </c:ext>
        </c:extLst>
      </c:lineChart>
      <c:catAx>
        <c:axId val="1621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32184"/>
        <c:crosses val="autoZero"/>
        <c:auto val="1"/>
        <c:lblAlgn val="ctr"/>
        <c:lblOffset val="100"/>
        <c:noMultiLvlLbl val="0"/>
      </c:catAx>
      <c:valAx>
        <c:axId val="16213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37795161197747"/>
          <c:y val="0.83186598532885492"/>
          <c:w val="0.67017084409765482"/>
          <c:h val="7.2818103718721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0.87851</cdr:x>
      <cdr:y>0.3573</cdr:y>
    </cdr:from>
    <cdr:to>
      <cdr:x>1</cdr:x>
      <cdr:y>0.46873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="" xmlns:a16="http://schemas.microsoft.com/office/drawing/2014/main" id="{ECA6726C-C3D9-4564-AFF2-466392488372}"/>
            </a:ext>
          </a:extLst>
        </cdr:cNvPr>
        <cdr:cNvSpPr/>
      </cdr:nvSpPr>
      <cdr:spPr>
        <a:xfrm xmlns:a="http://schemas.openxmlformats.org/drawingml/2006/main">
          <a:off x="6120453" y="1282922"/>
          <a:ext cx="846404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FFFF00"/>
              </a:solidFill>
            </a:rPr>
            <a:t>1,889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0.90156</cdr:x>
      <cdr:y>0.37119</cdr:y>
    </cdr:from>
    <cdr:to>
      <cdr:x>1</cdr:x>
      <cdr:y>0.56046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E10DE61-AEB9-408C-8875-CF07AFF4F794}"/>
            </a:ext>
          </a:extLst>
        </cdr:cNvPr>
        <cdr:cNvSpPr txBox="1"/>
      </cdr:nvSpPr>
      <cdr:spPr>
        <a:xfrm xmlns:a="http://schemas.openxmlformats.org/drawingml/2006/main">
          <a:off x="5985729" y="1133734"/>
          <a:ext cx="653592" cy="578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FFFF00"/>
              </a:solidFill>
            </a:rPr>
            <a:t>1,109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0.91528</cdr:x>
      <cdr:y>0.60037</cdr:y>
    </cdr:from>
    <cdr:to>
      <cdr:x>1</cdr:x>
      <cdr:y>0.71525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F288ADB7-9BE3-4E53-BB1C-1E85AE6D0FBD}"/>
            </a:ext>
          </a:extLst>
        </cdr:cNvPr>
        <cdr:cNvSpPr txBox="1"/>
      </cdr:nvSpPr>
      <cdr:spPr>
        <a:xfrm xmlns:a="http://schemas.openxmlformats.org/drawingml/2006/main">
          <a:off x="5787854" y="1930180"/>
          <a:ext cx="535734" cy="3693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FFFF00"/>
              </a:solidFill>
            </a:rPr>
            <a:t>62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C927AC-DE0C-4B08-AECE-25C3EBC9B4D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42E3E4-8321-451A-B5ED-2C4518D9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30EB-5634-D445-AF1F-6BA098D63C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2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E3E4-8321-451A-B5ED-2C4518D923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Tough decisions must be made in 2020, but what are the consequences?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E3E4-8321-451A-B5ED-2C4518D923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$354,920 funding ($60,000) grants 2019/ for the most part County Dept. (are now Targeted) while CBO’s continue to be One-Time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E3E4-8321-451A-B5ED-2C4518D923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costs and consequences of cutting programs? How can we regain “TRUST” of vulnerable populations if programs are cut?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E3E4-8321-451A-B5ED-2C4518D923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3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3BFA1-FF6B-4A2F-82E3-617C0725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5E0EC8-7D06-4FC5-AEF1-7C29133BE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BDD4A0-DECB-4099-8050-63D21577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3A53A4-C84E-47F0-962B-0794422F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7215F5-3B15-4088-947B-580E68AB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28425D-1658-4FBA-8474-607CD1A0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0944E61-973B-4D9D-BD5B-E1EFBD6EA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5A65FC-C0BD-4035-9A55-CD9E6E6F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210E18-BA8D-4A3B-828B-70CDD422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EFDC9C-340D-4351-8E2F-CC65F4A3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7761363-D886-454E-A6D0-48221AEE1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6AC83CC-B271-4BFF-B6B3-F90A43C13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484E7D-11A2-458B-82E9-8D73C1AF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77355-680C-4C27-9762-311755FA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945185-D3BF-4446-A8A8-FA09CDD0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3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0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388F97-DE41-416E-82E9-C40CF84A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0BBBBF-D71E-4A27-86BE-8A86026C9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E5B275-8D26-4400-89C6-14BA4C43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AB3D9C-ADF5-41AC-8B75-67BC5CDE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F95E6A-A428-416E-A1D3-1F268501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36C3C2-84D2-4677-B95D-2FA611FA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20FE23-7936-4FFF-BD0B-B591619CC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7280D9-BE9A-49C8-B88A-360CD7B9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56A4A-F9A4-43E6-B7BD-ADC3D478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08D487-A721-493E-8B14-E9002488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DA654C-1629-44EE-9652-D0099F69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75CD72-67F7-4DF6-AACC-24610045E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6D360D-CF27-4B7D-8484-DDDA51B30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F3913D-EE28-4968-9058-BB23B270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189D34-743F-483F-9927-1B3415D0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54D22F-D8FB-4E88-AC5E-2DF99B4C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0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674FB-F14C-4CE5-BFDE-37F6450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0C0E51-107D-40C6-A46C-3805AE3AD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F87755A-BBF5-44E5-A152-191CFCB48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B99F96-6FCE-4888-8F63-897ACA87E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07B1B74-3017-41AA-9EB4-DBA48A9B3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A42EC30-5613-4171-A70F-77140485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09CBD75-48CD-4AA1-A2D2-C9F4B862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EABDCAD-16A4-4802-946E-1F425717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5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32A54-420D-4E49-93A1-0FED8017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F2F4B51-40A0-4FEE-B3B6-FA61195E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502AEE-8075-4234-9747-CA851001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FB715C2-BAA5-4E60-999F-E1F390FF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EE78CA9-6512-4E5A-966F-AA1400D6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5AF974-E65A-4B6D-838C-11BD91B9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712989-DC76-4758-A745-A060677C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3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B96071-97F2-441C-BE67-91054098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7C9659-2A23-4549-BFC9-1E40B1354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DB63EB-A03D-4CBD-8A81-D482FB2F8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6ED02E-0DE9-428D-91BF-19B43EF5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DB22E5-F067-4BB1-9162-1C217C33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4005F2-70AA-4AE1-A8FF-4BC133FF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2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7A1A15-535C-4824-8A1A-AA3A8AEF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9EB421-B4BC-46E1-98EE-42E9073F7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AA29E3-2F1D-48A3-95A4-2EE9266D9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D9512F-0F3F-479A-B996-3E5E12FA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720D5A-C619-4436-B637-76EF465F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E094A2-056D-42F2-BEBD-08183870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AD4059-33F6-40D1-8DA3-58527CA9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9C973E-6BD7-43EA-BCCF-74354BB22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183477-0B68-4EED-B336-070F3BECF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6858-4CF8-4C23-B558-502E82E5866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63E91A-443E-48C4-9D86-0EF28A99C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71EC1B-83A0-497C-A39E-DF53EA973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1539-B237-428A-82F8-6002ADC4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6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4545836E-B050-4955-B80E-C5A35AC2F5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2">
            <a:extLst>
              <a:ext uri="{FF2B5EF4-FFF2-40B4-BE49-F238E27FC236}">
                <a16:creationId xmlns="" xmlns:a16="http://schemas.microsoft.com/office/drawing/2014/main" id="{5E6024A1-5F3D-4233-865A-57F6E86056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15278"/>
            <a:ext cx="12192000" cy="1379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Tompkins County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Criminal Justice Coordination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DE5ED95-726A-4EB4-A03C-D3EF3BC3A2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18" name="Rectangle 64">
              <a:extLst>
                <a:ext uri="{FF2B5EF4-FFF2-40B4-BE49-F238E27FC236}">
                  <a16:creationId xmlns="" xmlns:a16="http://schemas.microsoft.com/office/drawing/2014/main" id="{17EFE772-2C42-4ACF-B49F-B8DE4D95C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="" xmlns:a16="http://schemas.microsoft.com/office/drawing/2014/main" id="{0D397CA2-1084-44F5-8F86-1E5F25532F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="" xmlns:a16="http://schemas.microsoft.com/office/drawing/2014/main" id="{DE5FCF89-EFB5-425D-BAE7-ADF3E9FA38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="" xmlns:a16="http://schemas.microsoft.com/office/drawing/2014/main" id="{B5000D95-43A9-4146-854D-6543F49E4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="" xmlns:a16="http://schemas.microsoft.com/office/drawing/2014/main" id="{BFAC0A55-15FF-44EB-BB49-380A08FFF6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="" xmlns:a16="http://schemas.microsoft.com/office/drawing/2014/main" id="{E71C5D2B-80BE-4286-9DAC-B41FA6122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="" xmlns:a16="http://schemas.microsoft.com/office/drawing/2014/main" id="{ABD811F8-3805-419E-9543-FB2A15264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="" xmlns:a16="http://schemas.microsoft.com/office/drawing/2014/main" id="{4ED1C51E-87F5-42C4-8F3D-98B932E7C6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="" xmlns:a16="http://schemas.microsoft.com/office/drawing/2014/main" id="{908DDBE2-E366-43C4-865E-68D8F5DD27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="" xmlns:a16="http://schemas.microsoft.com/office/drawing/2014/main" id="{40B7FBD6-2319-4416-AEDB-20FBD7A6F5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="" xmlns:a16="http://schemas.microsoft.com/office/drawing/2014/main" id="{793BBDF2-F738-42F5-98FD-380E06E188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="" xmlns:a16="http://schemas.microsoft.com/office/drawing/2014/main" id="{5CEB15E8-0F03-4F3C-8B3D-CA63883E24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="" xmlns:a16="http://schemas.microsoft.com/office/drawing/2014/main" id="{EA651364-1B7F-40E3-817C-E05627C56A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="" xmlns:a16="http://schemas.microsoft.com/office/drawing/2014/main" id="{0582E001-F558-4498-B949-506CEDB89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="" xmlns:a16="http://schemas.microsoft.com/office/drawing/2014/main" id="{09F01A60-328C-4CA8-B3EE-636F1319EE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="" xmlns:a16="http://schemas.microsoft.com/office/drawing/2014/main" id="{62D0FD2E-E0CB-4B3C-85D5-1946B7CA36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="" xmlns:a16="http://schemas.microsoft.com/office/drawing/2014/main" id="{682296EE-4FAA-4B24-A69E-63B1B36A1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="" xmlns:a16="http://schemas.microsoft.com/office/drawing/2014/main" id="{E2AF0961-0ADD-4742-A467-7258D268C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="" xmlns:a16="http://schemas.microsoft.com/office/drawing/2014/main" id="{31B85C35-97D4-4322-BD70-C5AAAA76DD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="" xmlns:a16="http://schemas.microsoft.com/office/drawing/2014/main" id="{A87BAC7C-E910-4222-B519-39288C21A6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628292D-0555-4158-9B1A-07414B27F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ree, outdoor, building&#10;&#10;Description generated with high confidence">
            <a:extLst>
              <a:ext uri="{FF2B5EF4-FFF2-40B4-BE49-F238E27FC236}">
                <a16:creationId xmlns="" xmlns:a16="http://schemas.microsoft.com/office/drawing/2014/main" id="{D726ACF1-9F3C-4EC9-8BA2-E208627E6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50" y="1390"/>
            <a:ext cx="12204749" cy="685661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87151" y="1419778"/>
            <a:ext cx="3469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ANNUAL REPORT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912" y="2081307"/>
            <a:ext cx="2640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2018-2019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5333" y="5696254"/>
            <a:ext cx="3249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Date: June 2020 </a:t>
            </a:r>
            <a:endParaRPr lang="en-US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Presenter: </a:t>
            </a:r>
            <a:r>
              <a:rPr lang="en-US" b="1" dirty="0">
                <a:solidFill>
                  <a:schemeClr val="bg1"/>
                </a:solidFill>
              </a:rPr>
              <a:t>David M. Sanders Jr.  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Criminal Justice Coordinator </a:t>
            </a:r>
          </a:p>
        </p:txBody>
      </p:sp>
    </p:spTree>
    <p:extLst>
      <p:ext uri="{BB962C8B-B14F-4D97-AF65-F5344CB8AC3E}">
        <p14:creationId xmlns:p14="http://schemas.microsoft.com/office/powerpoint/2010/main" val="361058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35" y="-2319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84" y="658164"/>
            <a:ext cx="553998" cy="6199836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AFRICAN AMERICAN JAIL CENSUS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CB4C4B8C-F967-4405-9558-0174629FC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9" y="80766"/>
            <a:ext cx="6407431" cy="3860832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468DAC53-5217-468E-A98B-8A832FA9F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9" y="3579223"/>
            <a:ext cx="6392090" cy="32787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1060" y="3403457"/>
            <a:ext cx="524536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tx2"/>
                </a:solidFill>
              </a:rPr>
              <a:t>WHAT DO WE KNOW: </a:t>
            </a:r>
          </a:p>
          <a:p>
            <a:r>
              <a:rPr lang="en-US" sz="1600" dirty="0">
                <a:solidFill>
                  <a:schemeClr val="tx2"/>
                </a:solidFill>
              </a:rPr>
              <a:t>Disproportionate Monitory Representation is complex, but can be addressed.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Number of AA’s in our Jail has decreased significantly 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Percentage of AA continues to climb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Tompkins County is committed to achieving racial equity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Advancing racial equity will require trust, setting goals, measuring outcomes, engaging unlikely partnerships, and reaching out to the community – to start.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736" y="58285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HIGHLIGHTS :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CRIME INDEX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ARREST RATES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JAIL CENSUS</a:t>
            </a: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JAIL RACE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RECIDIVISM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0857" y="32701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2417" y="3818514"/>
            <a:ext cx="95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</a:t>
            </a:r>
          </a:p>
        </p:txBody>
      </p:sp>
    </p:spTree>
    <p:extLst>
      <p:ext uri="{BB962C8B-B14F-4D97-AF65-F5344CB8AC3E}">
        <p14:creationId xmlns:p14="http://schemas.microsoft.com/office/powerpoint/2010/main" val="37870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35" y="-2319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84" y="658164"/>
            <a:ext cx="553998" cy="6199836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RECIDIVISM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0631" y="3100240"/>
            <a:ext cx="427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WHAT DO WE KNOW: </a:t>
            </a:r>
          </a:p>
          <a:p>
            <a:endParaRPr lang="en-US" sz="1600" u="sng" dirty="0"/>
          </a:p>
          <a:p>
            <a:r>
              <a:rPr lang="en-US" sz="1600" dirty="0"/>
              <a:t>ATI/ Reentry programs are working </a:t>
            </a:r>
          </a:p>
          <a:p>
            <a:endParaRPr lang="en-US" sz="1600" dirty="0"/>
          </a:p>
          <a:p>
            <a:r>
              <a:rPr lang="en-US" sz="1600" dirty="0"/>
              <a:t>Judges/ DA/ Counsel are referring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Client outcomes are being measured</a:t>
            </a:r>
          </a:p>
          <a:p>
            <a:endParaRPr lang="en-US" sz="1600" dirty="0"/>
          </a:p>
          <a:p>
            <a:r>
              <a:rPr lang="en-US" sz="1600" dirty="0"/>
              <a:t>Measurements continue to improve</a:t>
            </a:r>
          </a:p>
          <a:p>
            <a:endParaRPr lang="en-US" sz="1600" dirty="0"/>
          </a:p>
          <a:p>
            <a:r>
              <a:rPr lang="en-US" sz="1600" dirty="0"/>
              <a:t>REACH, CARS, STAP, and ADC have all contributed in reducing recidivism for many struggling with substance use disorder.   </a:t>
            </a:r>
          </a:p>
          <a:p>
            <a:r>
              <a:rPr lang="en-US" sz="1600" dirty="0"/>
              <a:t>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BC44D76-70AD-4973-B42F-95C7C44C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94" y="0"/>
            <a:ext cx="6871806" cy="3701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90F6F12-BB67-4CF3-9798-6628C5CD5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26" y="3429000"/>
            <a:ext cx="6823574" cy="32025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97047" y="3189052"/>
            <a:ext cx="2545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SENTENCED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0774" y="6178408"/>
            <a:ext cx="2545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UNSENTENCED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0272" y="56902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HIGHLIGHTS :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CRIME INDEX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ARREST RATES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JAIL CENSUS</a:t>
            </a: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JAIL RACE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RECIDIVISM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35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portance Of Teamwork In Relationships And Business | Betterhelp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18"/>
            <a:ext cx="12192000" cy="68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12" y="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58570" y="3696961"/>
            <a:ext cx="1269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DMR</a:t>
            </a:r>
            <a:r>
              <a:rPr lang="en-US" sz="5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609" y="703225"/>
            <a:ext cx="5580385" cy="2092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DMR: Disproportionate Minority Representation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DMR: JUVENILE JUSTICE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DMR: CRIMINAL JUSTICE SYSTEM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SEQUENTIAL INTERCEPT MAPPING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IDENTIFY LOCAL PRIORITIES 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TARGETED APPROACH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34034467"/>
              </p:ext>
            </p:extLst>
          </p:nvPr>
        </p:nvGraphicFramePr>
        <p:xfrm>
          <a:off x="3176047" y="1533443"/>
          <a:ext cx="6593291" cy="486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9002636" y="2960536"/>
            <a:ext cx="2527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DMR: JUVENILE JUSTICE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99385" y="5260706"/>
            <a:ext cx="334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DMR: CRIMINAL JUSTICE SYSTEM</a:t>
            </a:r>
            <a:endParaRPr lang="en-US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3850" y="2806538"/>
            <a:ext cx="348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SEQUENTIAL INTERCEPT MAPPING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1510" y="5418766"/>
            <a:ext cx="3499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 &amp; ADDRESS LOCAL GAPS 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3685" y="2307880"/>
            <a:ext cx="230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TARGETED APPROACH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420412" y="2677212"/>
            <a:ext cx="827099" cy="62798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983837" y="3187943"/>
            <a:ext cx="1663276" cy="857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1554160" y="3850781"/>
            <a:ext cx="2154504" cy="8046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9935" y="686254"/>
            <a:ext cx="553998" cy="6171746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STRATEGY </a:t>
            </a:r>
          </a:p>
        </p:txBody>
      </p:sp>
    </p:spTree>
    <p:extLst>
      <p:ext uri="{BB962C8B-B14F-4D97-AF65-F5344CB8AC3E}">
        <p14:creationId xmlns:p14="http://schemas.microsoft.com/office/powerpoint/2010/main" val="34125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64ECC365-9CBB-4AD6-A1A7-8E6F3483BAFD}"/>
              </a:ext>
            </a:extLst>
          </p:cNvPr>
          <p:cNvSpPr/>
          <p:nvPr/>
        </p:nvSpPr>
        <p:spPr>
          <a:xfrm>
            <a:off x="6776019" y="5225231"/>
            <a:ext cx="1674713" cy="1539411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32.7%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B34C845-4166-4CD3-8948-3E294171AF3E}"/>
              </a:ext>
            </a:extLst>
          </p:cNvPr>
          <p:cNvSpPr/>
          <p:nvPr/>
        </p:nvSpPr>
        <p:spPr>
          <a:xfrm>
            <a:off x="6746628" y="3674939"/>
            <a:ext cx="1588656" cy="1530926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26.9%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0B0BE1A-EDBB-476D-B0AA-C88CA0B9EE62}"/>
              </a:ext>
            </a:extLst>
          </p:cNvPr>
          <p:cNvSpPr/>
          <p:nvPr/>
        </p:nvSpPr>
        <p:spPr>
          <a:xfrm>
            <a:off x="6724040" y="2124647"/>
            <a:ext cx="1588656" cy="1530926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22.7%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E5BA4D1-5F1C-4D37-9754-FAC824560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11" y="2692235"/>
            <a:ext cx="5269841" cy="10753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4747D25-F9A1-465E-8BA4-419083EC5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44" y="4003338"/>
            <a:ext cx="5174816" cy="11579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1B52A30-6686-4BF8-99E8-B8BBB9407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45" y="5362278"/>
            <a:ext cx="5348571" cy="11574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C31824-4934-4045-8AA4-92A049B68E56}"/>
              </a:ext>
            </a:extLst>
          </p:cNvPr>
          <p:cNvSpPr txBox="1"/>
          <p:nvPr/>
        </p:nvSpPr>
        <p:spPr>
          <a:xfrm>
            <a:off x="8759948" y="3030870"/>
            <a:ext cx="34320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% of African Americans Arrested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A8D867E-54E2-4EDD-B7A4-B006875C5B60}"/>
              </a:ext>
            </a:extLst>
          </p:cNvPr>
          <p:cNvSpPr txBox="1"/>
          <p:nvPr/>
        </p:nvSpPr>
        <p:spPr>
          <a:xfrm>
            <a:off x="8715407" y="4440402"/>
            <a:ext cx="347659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% of Jail Census African Americans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A391DE8-9C78-45FD-A3B5-D9E22871C2F7}"/>
              </a:ext>
            </a:extLst>
          </p:cNvPr>
          <p:cNvSpPr txBox="1"/>
          <p:nvPr/>
        </p:nvSpPr>
        <p:spPr>
          <a:xfrm>
            <a:off x="8759948" y="6047020"/>
            <a:ext cx="340291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% of Parole Violations AA Booked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21744FD-1DC5-4398-A3A3-E31142C99182}"/>
              </a:ext>
            </a:extLst>
          </p:cNvPr>
          <p:cNvSpPr txBox="1"/>
          <p:nvPr/>
        </p:nvSpPr>
        <p:spPr>
          <a:xfrm>
            <a:off x="9593029" y="3389716"/>
            <a:ext cx="2603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DCJS 2016/2017/2018 average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DDE1550-34A3-4A86-A4B1-5FC904131B24}"/>
              </a:ext>
            </a:extLst>
          </p:cNvPr>
          <p:cNvSpPr txBox="1"/>
          <p:nvPr/>
        </p:nvSpPr>
        <p:spPr>
          <a:xfrm>
            <a:off x="9787743" y="4847366"/>
            <a:ext cx="247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Sheriff’s Annual Report 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BA4974-92BD-414D-9F67-0F331AC49E05}"/>
              </a:ext>
            </a:extLst>
          </p:cNvPr>
          <p:cNvSpPr txBox="1"/>
          <p:nvPr/>
        </p:nvSpPr>
        <p:spPr>
          <a:xfrm>
            <a:off x="9593029" y="6395398"/>
            <a:ext cx="2727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Raw Data search 2015 Booking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CD1C7CE-D802-438F-9336-33983D974048}"/>
              </a:ext>
            </a:extLst>
          </p:cNvPr>
          <p:cNvSpPr txBox="1"/>
          <p:nvPr/>
        </p:nvSpPr>
        <p:spPr>
          <a:xfrm>
            <a:off x="8672645" y="2529066"/>
            <a:ext cx="1292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ARREST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EA9FA55-0128-4A4A-B9BC-E62559EFF868}"/>
              </a:ext>
            </a:extLst>
          </p:cNvPr>
          <p:cNvSpPr txBox="1"/>
          <p:nvPr/>
        </p:nvSpPr>
        <p:spPr>
          <a:xfrm>
            <a:off x="8629965" y="3998921"/>
            <a:ext cx="82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JAIL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68054DF-9B21-4669-8FF9-D029E5CDD874}"/>
              </a:ext>
            </a:extLst>
          </p:cNvPr>
          <p:cNvSpPr txBox="1"/>
          <p:nvPr/>
        </p:nvSpPr>
        <p:spPr>
          <a:xfrm>
            <a:off x="8672645" y="5574560"/>
            <a:ext cx="323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PAROLE VIOLATIONS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82CD83-4504-408E-A347-3A5ADC564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52" y="1385460"/>
            <a:ext cx="5206349" cy="1075356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7B554359-29AB-4FA6-AC08-6C8B5BA68F6A}"/>
              </a:ext>
            </a:extLst>
          </p:cNvPr>
          <p:cNvSpPr/>
          <p:nvPr/>
        </p:nvSpPr>
        <p:spPr>
          <a:xfrm>
            <a:off x="6837226" y="879230"/>
            <a:ext cx="1278675" cy="119834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4.4%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7A83641-9512-414B-B52E-3A537774A254}"/>
              </a:ext>
            </a:extLst>
          </p:cNvPr>
          <p:cNvSpPr txBox="1"/>
          <p:nvPr/>
        </p:nvSpPr>
        <p:spPr>
          <a:xfrm>
            <a:off x="8400055" y="1515338"/>
            <a:ext cx="386349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% County population African American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C950654-4860-40EA-BD60-E8EA0155BF0E}"/>
              </a:ext>
            </a:extLst>
          </p:cNvPr>
          <p:cNvSpPr txBox="1"/>
          <p:nvPr/>
        </p:nvSpPr>
        <p:spPr>
          <a:xfrm>
            <a:off x="9791179" y="1893542"/>
            <a:ext cx="257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Unites States Census Bureau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4055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Disproportionate Minority Representation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35" y="-7228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6455" y="5597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Disproportionate Minority Representation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9670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333B077-81D5-4DD9-9447-CC506A962DF1}"/>
              </a:ext>
            </a:extLst>
          </p:cNvPr>
          <p:cNvSpPr/>
          <p:nvPr/>
        </p:nvSpPr>
        <p:spPr>
          <a:xfrm>
            <a:off x="882689" y="1871312"/>
            <a:ext cx="5150083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Performance Accountability:  </a:t>
            </a:r>
          </a:p>
          <a:p>
            <a:r>
              <a:rPr lang="en-US" dirty="0">
                <a:latin typeface="Arial" panose="020B0604020202020204" pitchFamily="34" charset="0"/>
              </a:rPr>
              <a:t>  Decision Point(s)  </a:t>
            </a:r>
          </a:p>
          <a:p>
            <a:r>
              <a:rPr lang="en-US" dirty="0">
                <a:latin typeface="Arial" panose="020B0604020202020204" pitchFamily="34" charset="0"/>
              </a:rPr>
              <a:t>  Review current data</a:t>
            </a:r>
          </a:p>
          <a:p>
            <a:r>
              <a:rPr lang="en-US" dirty="0">
                <a:latin typeface="Arial" panose="020B0604020202020204" pitchFamily="34" charset="0"/>
              </a:rPr>
              <a:t>  Inventory local services</a:t>
            </a:r>
          </a:p>
          <a:p>
            <a:r>
              <a:rPr lang="en-US" dirty="0">
                <a:latin typeface="Arial" panose="020B0604020202020204" pitchFamily="34" charset="0"/>
              </a:rPr>
              <a:t>  Support Best Practices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TEAM: 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REPS Team 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CJATI Advisory Board  </a:t>
            </a:r>
          </a:p>
          <a:p>
            <a:pPr marL="171450"/>
            <a:endParaRPr lang="en-US" b="1" dirty="0">
              <a:latin typeface="Arial" panose="020B0604020202020204" pitchFamily="34" charset="0"/>
            </a:endParaRPr>
          </a:p>
          <a:p>
            <a:pPr marL="171450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GOAL: </a:t>
            </a:r>
            <a:r>
              <a:rPr lang="en-US" b="1" dirty="0">
                <a:latin typeface="Arial" panose="020B0604020202020204" pitchFamily="34" charset="0"/>
              </a:rPr>
              <a:t>Ensure a Safe, Accountable, Fair, and Effective Juvenile Justice System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AB77AC7-49D0-48B5-919C-44DEAC3BF3C2}"/>
              </a:ext>
            </a:extLst>
          </p:cNvPr>
          <p:cNvSpPr/>
          <p:nvPr/>
        </p:nvSpPr>
        <p:spPr>
          <a:xfrm>
            <a:off x="6240904" y="1904530"/>
            <a:ext cx="577614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Population Accountability: </a:t>
            </a:r>
          </a:p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</a:rPr>
              <a:t>     </a:t>
            </a:r>
            <a:r>
              <a:rPr lang="en-US" dirty="0">
                <a:latin typeface="Arial" panose="020B0604020202020204" pitchFamily="34" charset="0"/>
              </a:rPr>
              <a:t>Root causes of DMR in Tompkins County</a:t>
            </a:r>
          </a:p>
          <a:p>
            <a:r>
              <a:rPr lang="en-US" dirty="0">
                <a:latin typeface="Arial" panose="020B0604020202020204" pitchFamily="34" charset="0"/>
              </a:rPr>
              <a:t>     Systemic barriers 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TEAM: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URO  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Researchers from Cornell U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Researchers from Ithaca College 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CJATI Advisory Board  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GOAL: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Eliminate the conditions that contribute to Disproportionate Minority Contact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CECE442-DA9C-4C25-8979-074920DE43EB}"/>
              </a:ext>
            </a:extLst>
          </p:cNvPr>
          <p:cNvSpPr/>
          <p:nvPr/>
        </p:nvSpPr>
        <p:spPr>
          <a:xfrm>
            <a:off x="6210665" y="1401825"/>
            <a:ext cx="5806379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Tompkins County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5EFE275-E7A6-4F8A-9265-C19CFC6A4B06}"/>
              </a:ext>
            </a:extLst>
          </p:cNvPr>
          <p:cNvSpPr/>
          <p:nvPr/>
        </p:nvSpPr>
        <p:spPr>
          <a:xfrm>
            <a:off x="867570" y="1392682"/>
            <a:ext cx="5150082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Juvenile Justice System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7C2E814-9122-475A-BF1C-1E40DBD0ADAC}"/>
              </a:ext>
            </a:extLst>
          </p:cNvPr>
          <p:cNvSpPr/>
          <p:nvPr/>
        </p:nvSpPr>
        <p:spPr>
          <a:xfrm>
            <a:off x="882689" y="5347907"/>
            <a:ext cx="5150082" cy="11391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Reducing Racial and Ethnic Disparities in Juvenile Justice Certificate Georgetown University </a:t>
            </a:r>
          </a:p>
          <a:p>
            <a:pPr>
              <a:lnSpc>
                <a:spcPct val="107000"/>
              </a:lnSpc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NYS Division of Criminal Justice Services  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ED4F920-634A-4731-BA01-0C4B1772D142}"/>
              </a:ext>
            </a:extLst>
          </p:cNvPr>
          <p:cNvSpPr/>
          <p:nvPr/>
        </p:nvSpPr>
        <p:spPr>
          <a:xfrm>
            <a:off x="120559" y="557348"/>
            <a:ext cx="553998" cy="6300651"/>
          </a:xfrm>
          <a:prstGeom prst="rect">
            <a:avLst/>
          </a:prstGeom>
          <a:solidFill>
            <a:schemeClr val="tx2"/>
          </a:solidFill>
        </p:spPr>
        <p:txBody>
          <a:bodyPr vert="vert270" wrap="square">
            <a:spAutoFit/>
          </a:bodyPr>
          <a:lstStyle/>
          <a:p>
            <a:pPr marR="8680"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DMR: Juvenile &amp; Criminal Justice Systems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7D77EEC-382C-465A-8D71-D091944AE5AC}"/>
              </a:ext>
            </a:extLst>
          </p:cNvPr>
          <p:cNvSpPr/>
          <p:nvPr/>
        </p:nvSpPr>
        <p:spPr>
          <a:xfrm>
            <a:off x="6240904" y="5347907"/>
            <a:ext cx="5776140" cy="11391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n-US" b="1" dirty="0"/>
              <a:t>Race Equity Toolkit</a:t>
            </a:r>
          </a:p>
          <a:p>
            <a:pPr>
              <a:lnSpc>
                <a:spcPct val="107000"/>
              </a:lnSpc>
            </a:pPr>
            <a:r>
              <a:rPr lang="en-US" b="1" dirty="0"/>
              <a:t>                       Government Alliance on Race &amp; Equity (GARE) </a:t>
            </a: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Race Equity and Inclusion Action Guide</a:t>
            </a: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The Annie E. Casey Foundation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9" y="-14511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514" y="493690"/>
            <a:ext cx="1176053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DMR:</a:t>
            </a: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JUVENILE JUSTICE                                                    DMR: CRIMINAL JUSTICE SYSTEM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96179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Right 25">
            <a:extLst>
              <a:ext uri="{FF2B5EF4-FFF2-40B4-BE49-F238E27FC236}">
                <a16:creationId xmlns="" xmlns:a16="http://schemas.microsoft.com/office/drawing/2014/main" id="{FDF6FA00-F2EF-4487-AC6D-FAECA2896D5B}"/>
              </a:ext>
            </a:extLst>
          </p:cNvPr>
          <p:cNvSpPr/>
          <p:nvPr/>
        </p:nvSpPr>
        <p:spPr>
          <a:xfrm rot="16200000">
            <a:off x="7979351" y="1718789"/>
            <a:ext cx="978408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B9F374C-785D-46C6-B214-0E16B6B7CCC9}"/>
              </a:ext>
            </a:extLst>
          </p:cNvPr>
          <p:cNvSpPr/>
          <p:nvPr/>
        </p:nvSpPr>
        <p:spPr>
          <a:xfrm>
            <a:off x="7986391" y="2090418"/>
            <a:ext cx="3177161" cy="19875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PROBATION SUPERVISION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737A5428-27FF-41A5-9F92-6160245B71D0}"/>
              </a:ext>
            </a:extLst>
          </p:cNvPr>
          <p:cNvSpPr/>
          <p:nvPr/>
        </p:nvSpPr>
        <p:spPr>
          <a:xfrm>
            <a:off x="9308646" y="5199125"/>
            <a:ext cx="978408" cy="32657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="" xmlns:a16="http://schemas.microsoft.com/office/drawing/2014/main" id="{315D9A8E-DB00-4955-921B-28A185A5B0C0}"/>
              </a:ext>
            </a:extLst>
          </p:cNvPr>
          <p:cNvSpPr/>
          <p:nvPr/>
        </p:nvSpPr>
        <p:spPr>
          <a:xfrm rot="16200000">
            <a:off x="9958659" y="4560712"/>
            <a:ext cx="1298594" cy="29556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="" xmlns:a16="http://schemas.microsoft.com/office/drawing/2014/main" id="{2DB20341-FCC1-4B70-A133-1309E0EF4F00}"/>
              </a:ext>
            </a:extLst>
          </p:cNvPr>
          <p:cNvSpPr/>
          <p:nvPr/>
        </p:nvSpPr>
        <p:spPr>
          <a:xfrm rot="5400000">
            <a:off x="9527043" y="1334710"/>
            <a:ext cx="2188561" cy="2955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="" xmlns:a16="http://schemas.microsoft.com/office/drawing/2014/main" id="{88209E25-D02E-4C76-8CE6-81ABAA96D846}"/>
              </a:ext>
            </a:extLst>
          </p:cNvPr>
          <p:cNvSpPr/>
          <p:nvPr/>
        </p:nvSpPr>
        <p:spPr>
          <a:xfrm rot="2242322">
            <a:off x="6764444" y="3857668"/>
            <a:ext cx="1453971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="" xmlns:a16="http://schemas.microsoft.com/office/drawing/2014/main" id="{B824C444-A71E-4173-84D0-9B67F8ED4292}"/>
              </a:ext>
            </a:extLst>
          </p:cNvPr>
          <p:cNvSpPr/>
          <p:nvPr/>
        </p:nvSpPr>
        <p:spPr>
          <a:xfrm rot="5400000">
            <a:off x="6248220" y="3924903"/>
            <a:ext cx="978408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="" xmlns:a16="http://schemas.microsoft.com/office/drawing/2014/main" id="{8B3FBBCF-9D93-47AE-8F43-C06C73AA795B}"/>
              </a:ext>
            </a:extLst>
          </p:cNvPr>
          <p:cNvSpPr/>
          <p:nvPr/>
        </p:nvSpPr>
        <p:spPr>
          <a:xfrm rot="2544281">
            <a:off x="4639597" y="3998915"/>
            <a:ext cx="978408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="" xmlns:a16="http://schemas.microsoft.com/office/drawing/2014/main" id="{0ACFB4E1-97AB-48E6-AB17-BCCF98069E74}"/>
              </a:ext>
            </a:extLst>
          </p:cNvPr>
          <p:cNvSpPr/>
          <p:nvPr/>
        </p:nvSpPr>
        <p:spPr>
          <a:xfrm rot="5400000">
            <a:off x="3765313" y="3873223"/>
            <a:ext cx="978408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19DCDAC6-32D2-4D1F-8A4A-95EE32A2D628}"/>
              </a:ext>
            </a:extLst>
          </p:cNvPr>
          <p:cNvSpPr/>
          <p:nvPr/>
        </p:nvSpPr>
        <p:spPr>
          <a:xfrm rot="2634879">
            <a:off x="1842883" y="4030328"/>
            <a:ext cx="978408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0CF0E6-536F-446F-8724-5AD17E6DC46F}"/>
              </a:ext>
            </a:extLst>
          </p:cNvPr>
          <p:cNvSpPr txBox="1"/>
          <p:nvPr/>
        </p:nvSpPr>
        <p:spPr>
          <a:xfrm>
            <a:off x="791489" y="5535505"/>
            <a:ext cx="603375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Race Equity Plan for Success (REPS)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57AC78-23DA-4E69-AB1E-248BEC053FAC}"/>
              </a:ext>
            </a:extLst>
          </p:cNvPr>
          <p:cNvSpPr/>
          <p:nvPr/>
        </p:nvSpPr>
        <p:spPr>
          <a:xfrm>
            <a:off x="1682213" y="951746"/>
            <a:ext cx="1371600" cy="4272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78A41C4-7D51-4F99-949A-BAB0C8602D87}"/>
              </a:ext>
            </a:extLst>
          </p:cNvPr>
          <p:cNvSpPr/>
          <p:nvPr/>
        </p:nvSpPr>
        <p:spPr>
          <a:xfrm>
            <a:off x="1334049" y="4542346"/>
            <a:ext cx="1517904" cy="4034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DIVERSION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94AFE92-5291-48F6-A919-EB31106635D3}"/>
              </a:ext>
            </a:extLst>
          </p:cNvPr>
          <p:cNvSpPr/>
          <p:nvPr/>
        </p:nvSpPr>
        <p:spPr>
          <a:xfrm>
            <a:off x="4556478" y="4535962"/>
            <a:ext cx="1428660" cy="4524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DISMISSAL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40CB65C-9F41-4415-B896-B3B190CAC028}"/>
              </a:ext>
            </a:extLst>
          </p:cNvPr>
          <p:cNvSpPr/>
          <p:nvPr/>
        </p:nvSpPr>
        <p:spPr>
          <a:xfrm>
            <a:off x="2933947" y="4539769"/>
            <a:ext cx="1517904" cy="4034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DIVERSION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16303C7-4BDB-45BC-8884-022D40FBE6DA}"/>
              </a:ext>
            </a:extLst>
          </p:cNvPr>
          <p:cNvSpPr/>
          <p:nvPr/>
        </p:nvSpPr>
        <p:spPr>
          <a:xfrm>
            <a:off x="6078849" y="4562653"/>
            <a:ext cx="1517904" cy="3990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DIVERSION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13D12ED-86B2-4803-90B0-D8D99E07E742}"/>
              </a:ext>
            </a:extLst>
          </p:cNvPr>
          <p:cNvSpPr/>
          <p:nvPr/>
        </p:nvSpPr>
        <p:spPr>
          <a:xfrm>
            <a:off x="7778325" y="4547242"/>
            <a:ext cx="1624718" cy="3841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DISMISSAL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1F4D02E-B9D8-481A-AA07-195CD65C41CA}"/>
              </a:ext>
            </a:extLst>
          </p:cNvPr>
          <p:cNvSpPr/>
          <p:nvPr/>
        </p:nvSpPr>
        <p:spPr>
          <a:xfrm>
            <a:off x="7433038" y="973315"/>
            <a:ext cx="1597150" cy="3841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REENTRY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="" xmlns:a16="http://schemas.microsoft.com/office/drawing/2014/main" id="{785601C0-6A6A-412C-83CA-E0462F0DB4E8}"/>
              </a:ext>
            </a:extLst>
          </p:cNvPr>
          <p:cNvSpPr/>
          <p:nvPr/>
        </p:nvSpPr>
        <p:spPr>
          <a:xfrm rot="19066795">
            <a:off x="1803036" y="1620070"/>
            <a:ext cx="978408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="" xmlns:a16="http://schemas.microsoft.com/office/drawing/2014/main" id="{E4450CA8-EE4A-415B-93B0-8F23750D0C35}"/>
              </a:ext>
            </a:extLst>
          </p:cNvPr>
          <p:cNvSpPr/>
          <p:nvPr/>
        </p:nvSpPr>
        <p:spPr>
          <a:xfrm rot="16200000">
            <a:off x="3789759" y="1678433"/>
            <a:ext cx="978408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="" xmlns:a16="http://schemas.microsoft.com/office/drawing/2014/main" id="{13A026F3-B113-4995-AC1C-182573782F47}"/>
              </a:ext>
            </a:extLst>
          </p:cNvPr>
          <p:cNvSpPr/>
          <p:nvPr/>
        </p:nvSpPr>
        <p:spPr>
          <a:xfrm rot="18289230">
            <a:off x="5597392" y="1667885"/>
            <a:ext cx="978408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E2CC29D0-77A1-42E1-BAD0-6ACB6233717B}"/>
              </a:ext>
            </a:extLst>
          </p:cNvPr>
          <p:cNvSpPr/>
          <p:nvPr/>
        </p:nvSpPr>
        <p:spPr>
          <a:xfrm rot="2016152">
            <a:off x="4584006" y="1437116"/>
            <a:ext cx="1196459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="" xmlns:a16="http://schemas.microsoft.com/office/drawing/2014/main" id="{AB08E7B9-9D98-4A9E-971E-699A7664CD3C}"/>
              </a:ext>
            </a:extLst>
          </p:cNvPr>
          <p:cNvSpPr/>
          <p:nvPr/>
        </p:nvSpPr>
        <p:spPr>
          <a:xfrm>
            <a:off x="6051515" y="1017592"/>
            <a:ext cx="1338372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D50B251F-6943-4C1E-98CF-3483037D0B93}"/>
              </a:ext>
            </a:extLst>
          </p:cNvPr>
          <p:cNvSpPr/>
          <p:nvPr/>
        </p:nvSpPr>
        <p:spPr>
          <a:xfrm>
            <a:off x="2016971" y="2775916"/>
            <a:ext cx="1789009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="" xmlns:a16="http://schemas.microsoft.com/office/drawing/2014/main" id="{3853BC2E-C20E-4FFB-95CD-C596DA5134F6}"/>
              </a:ext>
            </a:extLst>
          </p:cNvPr>
          <p:cNvSpPr/>
          <p:nvPr/>
        </p:nvSpPr>
        <p:spPr>
          <a:xfrm>
            <a:off x="4296459" y="2760420"/>
            <a:ext cx="1428660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="" xmlns:a16="http://schemas.microsoft.com/office/drawing/2014/main" id="{6663A865-EA29-47B9-8C58-58081CD78A84}"/>
              </a:ext>
            </a:extLst>
          </p:cNvPr>
          <p:cNvSpPr/>
          <p:nvPr/>
        </p:nvSpPr>
        <p:spPr>
          <a:xfrm>
            <a:off x="6487848" y="2871561"/>
            <a:ext cx="1474266" cy="2955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51DF81C-759A-4FA7-9A28-FBF8B44108D4}"/>
              </a:ext>
            </a:extLst>
          </p:cNvPr>
          <p:cNvSpPr/>
          <p:nvPr/>
        </p:nvSpPr>
        <p:spPr>
          <a:xfrm>
            <a:off x="1839405" y="1883607"/>
            <a:ext cx="1563624" cy="21177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Initial Contact </a:t>
            </a:r>
          </a:p>
          <a:p>
            <a:pPr algn="ctr"/>
            <a:r>
              <a:rPr lang="en-US" sz="2000" dirty="0"/>
              <a:t>&amp; Referral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6E24AC-6CFA-4503-8904-08ABB61A646B}"/>
              </a:ext>
            </a:extLst>
          </p:cNvPr>
          <p:cNvSpPr/>
          <p:nvPr/>
        </p:nvSpPr>
        <p:spPr>
          <a:xfrm>
            <a:off x="3831204" y="1787133"/>
            <a:ext cx="1305163" cy="21572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INTAKE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9125327-8E82-4C21-81FE-1222E1A769DF}"/>
              </a:ext>
            </a:extLst>
          </p:cNvPr>
          <p:cNvSpPr/>
          <p:nvPr/>
        </p:nvSpPr>
        <p:spPr>
          <a:xfrm>
            <a:off x="5703289" y="1789081"/>
            <a:ext cx="1899331" cy="21572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JUDICIAL </a:t>
            </a:r>
          </a:p>
          <a:p>
            <a:pPr algn="ctr"/>
            <a:r>
              <a:rPr lang="en-US" sz="2000" dirty="0"/>
              <a:t>PROCESSING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9266710-3CFD-44F6-A343-00475A3285BE}"/>
              </a:ext>
            </a:extLst>
          </p:cNvPr>
          <p:cNvSpPr/>
          <p:nvPr/>
        </p:nvSpPr>
        <p:spPr>
          <a:xfrm>
            <a:off x="3241448" y="910270"/>
            <a:ext cx="1682496" cy="40345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DETENTION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5275F67-1DA1-46F3-980B-8D87EE88BF9C}"/>
              </a:ext>
            </a:extLst>
          </p:cNvPr>
          <p:cNvSpPr/>
          <p:nvPr/>
        </p:nvSpPr>
        <p:spPr>
          <a:xfrm>
            <a:off x="5071517" y="937785"/>
            <a:ext cx="1597150" cy="4272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0F6D52F-4EFD-4000-B5B5-E380749C20F0}"/>
              </a:ext>
            </a:extLst>
          </p:cNvPr>
          <p:cNvSpPr/>
          <p:nvPr/>
        </p:nvSpPr>
        <p:spPr>
          <a:xfrm>
            <a:off x="9283901" y="128885"/>
            <a:ext cx="2598621" cy="384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DSS/Family Court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="" xmlns:a16="http://schemas.microsoft.com/office/drawing/2014/main" id="{E1660E63-DE70-4762-8194-5517D2C33736}"/>
              </a:ext>
            </a:extLst>
          </p:cNvPr>
          <p:cNvSpPr/>
          <p:nvPr/>
        </p:nvSpPr>
        <p:spPr>
          <a:xfrm rot="16200000">
            <a:off x="10169609" y="5999813"/>
            <a:ext cx="978408" cy="29556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F242242-E8AC-4DB7-B26F-C5CFEFA58596}"/>
              </a:ext>
            </a:extLst>
          </p:cNvPr>
          <p:cNvSpPr/>
          <p:nvPr/>
        </p:nvSpPr>
        <p:spPr>
          <a:xfrm>
            <a:off x="9322012" y="6203836"/>
            <a:ext cx="2598621" cy="450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SCHOOLS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786A0C4-8A87-43D1-B9D2-68E3F12284E8}"/>
              </a:ext>
            </a:extLst>
          </p:cNvPr>
          <p:cNvSpPr/>
          <p:nvPr/>
        </p:nvSpPr>
        <p:spPr>
          <a:xfrm>
            <a:off x="9846454" y="5093886"/>
            <a:ext cx="1624718" cy="567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Suspensions &amp; Expulsions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D7046A3A-8D1D-456A-AC0F-CAC171292D8F}"/>
              </a:ext>
            </a:extLst>
          </p:cNvPr>
          <p:cNvSpPr/>
          <p:nvPr/>
        </p:nvSpPr>
        <p:spPr>
          <a:xfrm>
            <a:off x="6995809" y="5159796"/>
            <a:ext cx="2598621" cy="3841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Special Populations 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904D3A-6AC2-452A-B500-E71903E3C01D}"/>
              </a:ext>
            </a:extLst>
          </p:cNvPr>
          <p:cNvSpPr txBox="1"/>
          <p:nvPr/>
        </p:nvSpPr>
        <p:spPr>
          <a:xfrm>
            <a:off x="7299163" y="5504388"/>
            <a:ext cx="28299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*Truancy/ Ungovernable/ </a:t>
            </a:r>
          </a:p>
          <a:p>
            <a:r>
              <a:rPr lang="en-US" sz="1600" dirty="0"/>
              <a:t>Runaways/ Curfew/ </a:t>
            </a:r>
            <a:r>
              <a:rPr lang="en-US" dirty="0">
                <a:solidFill>
                  <a:schemeClr val="bg1"/>
                </a:solidFill>
              </a:rPr>
              <a:t>Underage Drinking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D382F9E-D255-433D-B61C-189A9A441B72}"/>
              </a:ext>
            </a:extLst>
          </p:cNvPr>
          <p:cNvSpPr/>
          <p:nvPr/>
        </p:nvSpPr>
        <p:spPr>
          <a:xfrm>
            <a:off x="10012106" y="1682678"/>
            <a:ext cx="1957348" cy="5177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Termination of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Parental Rights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E4D08BC-50C2-4E99-947F-469BA408FA3C}"/>
              </a:ext>
            </a:extLst>
          </p:cNvPr>
          <p:cNvSpPr/>
          <p:nvPr/>
        </p:nvSpPr>
        <p:spPr>
          <a:xfrm>
            <a:off x="9595276" y="3743716"/>
            <a:ext cx="1957348" cy="277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SOS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4D09919D-2FB7-4FCD-A92C-6F9C8E8A3E42}"/>
              </a:ext>
            </a:extLst>
          </p:cNvPr>
          <p:cNvSpPr/>
          <p:nvPr/>
        </p:nvSpPr>
        <p:spPr>
          <a:xfrm>
            <a:off x="9574972" y="3295278"/>
            <a:ext cx="1957348" cy="277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EEA0FD8-41E3-4D55-A9C0-497CB37AA3D1}"/>
              </a:ext>
            </a:extLst>
          </p:cNvPr>
          <p:cNvSpPr/>
          <p:nvPr/>
        </p:nvSpPr>
        <p:spPr>
          <a:xfrm rot="16200000">
            <a:off x="540966" y="2725853"/>
            <a:ext cx="1656397" cy="3793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ARRESTS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4067674A-9BBD-4715-8533-325E9184F88E}"/>
              </a:ext>
            </a:extLst>
          </p:cNvPr>
          <p:cNvSpPr/>
          <p:nvPr/>
        </p:nvSpPr>
        <p:spPr>
          <a:xfrm>
            <a:off x="9849004" y="4360676"/>
            <a:ext cx="1517904" cy="567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Absences &amp;  Truancy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4571D3-0A37-40B5-9142-B844F38A8E1C}"/>
              </a:ext>
            </a:extLst>
          </p:cNvPr>
          <p:cNvSpPr txBox="1"/>
          <p:nvPr/>
        </p:nvSpPr>
        <p:spPr>
          <a:xfrm>
            <a:off x="7892421" y="6212274"/>
            <a:ext cx="127791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Phase ONE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1F6362A-5303-481F-9389-35027F5D9F6A}"/>
              </a:ext>
            </a:extLst>
          </p:cNvPr>
          <p:cNvSpPr txBox="1"/>
          <p:nvPr/>
        </p:nvSpPr>
        <p:spPr>
          <a:xfrm>
            <a:off x="7788248" y="158437"/>
            <a:ext cx="133440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Phase TWO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395C3CD-58AB-41E1-8527-0AEC8C8B499F}"/>
              </a:ext>
            </a:extLst>
          </p:cNvPr>
          <p:cNvSpPr/>
          <p:nvPr/>
        </p:nvSpPr>
        <p:spPr>
          <a:xfrm>
            <a:off x="10000776" y="1043996"/>
            <a:ext cx="1957348" cy="5177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Emergency Removals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50CCF7DE-173A-4A7B-AA71-195522D1FD7A}"/>
              </a:ext>
            </a:extLst>
          </p:cNvPr>
          <p:cNvSpPr/>
          <p:nvPr/>
        </p:nvSpPr>
        <p:spPr>
          <a:xfrm>
            <a:off x="10000777" y="620270"/>
            <a:ext cx="1914072" cy="318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Hotline Calls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FEE90AE-3BBB-4610-825A-79D7D5374213}"/>
              </a:ext>
            </a:extLst>
          </p:cNvPr>
          <p:cNvSpPr/>
          <p:nvPr/>
        </p:nvSpPr>
        <p:spPr>
          <a:xfrm>
            <a:off x="9574972" y="2615888"/>
            <a:ext cx="1957348" cy="277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PINS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ED4F920-634A-4731-BA01-0C4B1772D142}"/>
              </a:ext>
            </a:extLst>
          </p:cNvPr>
          <p:cNvSpPr/>
          <p:nvPr/>
        </p:nvSpPr>
        <p:spPr>
          <a:xfrm>
            <a:off x="119480" y="557349"/>
            <a:ext cx="553998" cy="6300651"/>
          </a:xfrm>
          <a:prstGeom prst="rect">
            <a:avLst/>
          </a:prstGeom>
          <a:solidFill>
            <a:schemeClr val="tx2"/>
          </a:solidFill>
        </p:spPr>
        <p:txBody>
          <a:bodyPr vert="vert270" wrap="square">
            <a:spAutoFit/>
          </a:bodyPr>
          <a:lstStyle/>
          <a:p>
            <a:pPr marR="8680"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DMR: Juvenile &amp; Criminal Justice Systems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69" y="-14511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78987" y="184930"/>
            <a:ext cx="40399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DMR:</a:t>
            </a: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JUVENILE JUSTICE                                                    </a:t>
            </a: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11073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Neighborhood Community Clipar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55" y="1015240"/>
            <a:ext cx="1969550" cy="14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9717" y="1220394"/>
            <a:ext cx="551776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RESULT</a:t>
            </a:r>
            <a:r>
              <a:rPr lang="en-US" sz="2400" dirty="0"/>
              <a:t>: </a:t>
            </a:r>
            <a:r>
              <a:rPr lang="en-US" sz="2000" dirty="0"/>
              <a:t>Condition(s) of well-being for ALL people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2874" y="1859345"/>
            <a:ext cx="61961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INDICATORS: </a:t>
            </a:r>
            <a:r>
              <a:rPr lang="en-US" sz="2000" dirty="0"/>
              <a:t>A measure that helps quantify the 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1158" y="2547426"/>
            <a:ext cx="8597034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ROOT CAUSES: </a:t>
            </a:r>
          </a:p>
          <a:p>
            <a:r>
              <a:rPr lang="en-US" sz="2200" dirty="0"/>
              <a:t>What actions are we going to implement that address a root cause? </a:t>
            </a:r>
          </a:p>
          <a:p>
            <a:r>
              <a:rPr lang="en-US" sz="2200" dirty="0"/>
              <a:t>How can we design this strategy so that it addresses a root cause</a:t>
            </a:r>
            <a:r>
              <a:rPr lang="en-US" sz="2000" dirty="0"/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1158" y="3725454"/>
            <a:ext cx="8597034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Programs  |  Policies  |  Functions  |  Whole Organizations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3046" y="4923379"/>
            <a:ext cx="10116883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Performance Measures: </a:t>
            </a:r>
          </a:p>
          <a:p>
            <a:r>
              <a:rPr lang="en-US" sz="2200" dirty="0"/>
              <a:t>A measure of how well a program, agency, or policy is working</a:t>
            </a:r>
          </a:p>
          <a:p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Quantity | How Much did we do?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Quality | How Well did we do it?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Effect | Is anyone better off</a:t>
            </a:r>
            <a:r>
              <a:rPr lang="en-US" sz="2000" dirty="0"/>
              <a:t>?  (Client outcomes)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0321" y="4140798"/>
            <a:ext cx="492443" cy="270165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PERFORMANCE LEVEL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1158" y="2440119"/>
            <a:ext cx="10615992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73046" y="4926230"/>
            <a:ext cx="10128271" cy="4919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Using Root Cause Analysis to Drive Process Improvemen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192" y="26902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1755" y="428164"/>
            <a:ext cx="6782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Disproportionate Minority Representation Framework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4055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Disproportionate Minority Representation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135" y="-7228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97485" y="16669"/>
            <a:ext cx="492443" cy="2492505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POPULATION LEVEL </a:t>
            </a:r>
          </a:p>
        </p:txBody>
      </p:sp>
      <p:sp>
        <p:nvSpPr>
          <p:cNvPr id="10" name="Right Arrow 9"/>
          <p:cNvSpPr/>
          <p:nvPr/>
        </p:nvSpPr>
        <p:spPr>
          <a:xfrm rot="16200000">
            <a:off x="2408421" y="4243976"/>
            <a:ext cx="639343" cy="4228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3970461" y="4240337"/>
            <a:ext cx="639343" cy="4228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>
            <a:off x="5425224" y="4240336"/>
            <a:ext cx="639343" cy="4228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6904496" y="4211023"/>
            <a:ext cx="639343" cy="4228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8432727" y="4249033"/>
            <a:ext cx="639343" cy="4228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13858" y="4458454"/>
            <a:ext cx="1365068" cy="4275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19208" y="4458454"/>
            <a:ext cx="1365068" cy="4275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24558" y="4458454"/>
            <a:ext cx="1365068" cy="4275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08095" y="4462900"/>
            <a:ext cx="1365068" cy="4275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70019" y="4468710"/>
            <a:ext cx="1548776" cy="4275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Etc.</a:t>
            </a:r>
          </a:p>
        </p:txBody>
      </p:sp>
      <p:sp>
        <p:nvSpPr>
          <p:cNvPr id="12" name="Oval 11"/>
          <p:cNvSpPr/>
          <p:nvPr/>
        </p:nvSpPr>
        <p:spPr>
          <a:xfrm>
            <a:off x="9897408" y="5282550"/>
            <a:ext cx="1132346" cy="10777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6" descr="Client Clipart - Clip Art Library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475" y="5402403"/>
            <a:ext cx="684212" cy="8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7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074" y="1167366"/>
            <a:ext cx="9144000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Development of SRO style properties that are co-located with agencies </a:t>
            </a:r>
          </a:p>
          <a:p>
            <a:pPr marL="342900" indent="-342900">
              <a:buAutoNum type="arabicPeriod"/>
            </a:pPr>
            <a:r>
              <a:rPr lang="en-US" dirty="0"/>
              <a:t>40-bed emergency shelter </a:t>
            </a:r>
          </a:p>
          <a:p>
            <a:pPr marL="342900" indent="-342900">
              <a:buAutoNum type="arabicPeriod"/>
            </a:pPr>
            <a:r>
              <a:rPr lang="en-US" dirty="0"/>
              <a:t>Having a low-barrier shelter </a:t>
            </a:r>
          </a:p>
          <a:p>
            <a:pPr marL="342900" indent="-342900">
              <a:buAutoNum type="arabicPeriod"/>
            </a:pPr>
            <a:r>
              <a:rPr lang="en-US" dirty="0"/>
              <a:t>Family sites </a:t>
            </a:r>
          </a:p>
          <a:p>
            <a:pPr marL="342900" indent="-342900">
              <a:buAutoNum type="arabicPeriod"/>
            </a:pPr>
            <a:r>
              <a:rPr lang="en-US" dirty="0"/>
              <a:t>Halfway House </a:t>
            </a:r>
          </a:p>
          <a:p>
            <a:pPr marL="342900" indent="-342900">
              <a:buAutoNum type="arabicPeriod"/>
            </a:pPr>
            <a:r>
              <a:rPr lang="en-US" dirty="0"/>
              <a:t>Increase prevention/retention services </a:t>
            </a:r>
          </a:p>
          <a:p>
            <a:pPr marL="342900" indent="-342900">
              <a:buAutoNum type="arabicPeriod"/>
            </a:pPr>
            <a:r>
              <a:rPr lang="en-US" dirty="0"/>
              <a:t>Medicaid Funded Assisted Living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7074" y="665779"/>
            <a:ext cx="9144000" cy="4616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EXPAND AFFORDABLE HOUSING FOR THE LOWEST INCOME PEOPLE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2456" y="3238613"/>
            <a:ext cx="9144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INCREASE COMMUNITY OUTREACH WORKER PROGRAM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3648" y="5034554"/>
            <a:ext cx="920498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IMPROVE INTER-AGENCY COMMUNICATION AND COLLABORATION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2456" y="3740550"/>
            <a:ext cx="9144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Inter-agency Outreach Workers – street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Increase COWS based on need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Increase diversity of COWS bases on target locations/ experiences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Evaluate LEAD/COW for duplication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3647" y="5589894"/>
            <a:ext cx="920498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Improve information about who is in the jail and when they are released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Develop a protocol for management of inmate information globally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Communication Task Force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Improve Preventative Efforts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35" y="615195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Sequential Intercept Mapping: Priorities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9" y="-14511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403" y="51323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SIM’s PRIORITIES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22403" y="37405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√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12906" y="55898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√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1128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421" y="439254"/>
            <a:ext cx="961964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Six (6) carefully planned services used to help move a community indicator.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Assigned Counsel: Counsel at First Appearance (defense attorney provided) 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Assigned Counsel: Presumed Eligibility (assume client qualifies for services) 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District Attorney: Presumption of </a:t>
            </a:r>
            <a:r>
              <a:rPr lang="en-US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RoR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(Release on Recognizance, when appropriate)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District Attorney: ADA positions (decrease ratio, speed up process, lower </a:t>
            </a:r>
            <a:r>
              <a:rPr lang="en-US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unsentenced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census)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Judicial: 3</a:t>
            </a:r>
            <a:r>
              <a:rPr lang="en-US" baseline="30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County Court Judge (decrease wait time and case loads)  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County Administration: CJ Coordination (coordination of services, support improved performance)   </a:t>
            </a:r>
            <a:endParaRPr lang="en-US" sz="20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35" y="615195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Sequential Intercept Mapping: Priorities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9" y="-14511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7" y="53223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TARGETED</a:t>
            </a: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000" b="1" dirty="0"/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B8D48E03-B780-4CC5-871C-939B97FDF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1" y="3079977"/>
            <a:ext cx="9251728" cy="37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5590" y="504196"/>
            <a:ext cx="504848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PERFORMANCE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ALTERNATIVES to INCARCERATION Programs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REENTRY Programs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WELLNESS Programs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DIVERSION Program</a:t>
            </a:r>
            <a:endParaRPr lang="en-US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My emergence from the end of a long, dark, tunnel | Watts Up With ...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2174015"/>
            <a:ext cx="10659291" cy="49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84054" y="644435"/>
            <a:ext cx="553998" cy="6310432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Program Performance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35" y="-7228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6031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7509" y="377977"/>
            <a:ext cx="9474926" cy="609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Function: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Crim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inal Justice/ Alternatives to Incarceration (CJATI) Advisory Board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studies and identifies needs and recommends effective methods for meeting the needs of the County’s criminal justice system. The Board also prepares and supervises the County’s Alternatives to Incarceration Plan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Purpose: 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Study criminal justice system with a focus on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Alternatives to Incarceration (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ATI)​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 unmet needs/ opportunities to meet those needs, improve system​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recommendations to County Legislature ​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a forum for networking, coordination, and communication between CBO’s and County Departments that support the Criminal Justice system​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lnSpc>
                <a:spcPct val="115000"/>
              </a:lnSpc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Priorities: 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 the Cycle of Reoffending (Recidivism)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the Impact of Bail Reform, identify gaps &amp; ways to fill these gaps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 the causes of Disproportionate Minority Contact (DMC) 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inter-agency communication and collaboration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674" y="8709"/>
            <a:ext cx="905690" cy="684929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/>
              <a:t>Criminal Justice Alternatives to Incarceration </a:t>
            </a:r>
          </a:p>
          <a:p>
            <a:pPr algn="ctr"/>
            <a:r>
              <a:rPr lang="en-US" sz="2400" b="1" dirty="0"/>
              <a:t>Advisory Board </a:t>
            </a:r>
          </a:p>
        </p:txBody>
      </p:sp>
    </p:spTree>
    <p:extLst>
      <p:ext uri="{BB962C8B-B14F-4D97-AF65-F5344CB8AC3E}">
        <p14:creationId xmlns:p14="http://schemas.microsoft.com/office/powerpoint/2010/main" val="330064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ail Cell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10" y="2055228"/>
            <a:ext cx="2887889" cy="48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649151" y="3270496"/>
            <a:ext cx="505097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37304" y="1726035"/>
            <a:ext cx="1293233" cy="60089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375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71983" y="3020622"/>
            <a:ext cx="1258554" cy="60089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354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82700" y="4401047"/>
            <a:ext cx="1363058" cy="615962"/>
          </a:xfrm>
          <a:prstGeom prst="roundRect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1,155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0691" y="5756004"/>
            <a:ext cx="1289846" cy="6008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154</a:t>
            </a:r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2267213" y="2055228"/>
            <a:ext cx="2315487" cy="678044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2596555" y="5997267"/>
            <a:ext cx="1929947" cy="30648"/>
          </a:xfrm>
          <a:prstGeom prst="bentConnector3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2901699" y="4727305"/>
            <a:ext cx="1694816" cy="175140"/>
          </a:xfrm>
          <a:prstGeom prst="bentConnector3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2777676" y="3284303"/>
            <a:ext cx="1894307" cy="281599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30537" y="3042221"/>
            <a:ext cx="6096000" cy="1029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REENTRY Program (7): 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designed to assist incarcerated individuals with successful transition back into the community after release. </a:t>
            </a: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0537" y="1735784"/>
            <a:ext cx="6096000" cy="1047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to INCARCERATION (8):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types of supervision other than jail that can be given to a person who commits a crime.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30537" y="4378455"/>
            <a:ext cx="6154968" cy="10479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WELLNESS/ SUPPORTIVE Services (5): 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our jail and the community, providing a number of services for people dealing with mental health, substance use, and other health challenges.  </a:t>
            </a: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30537" y="5756004"/>
            <a:ext cx="6096000" cy="72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ASSISTED DIVERSION Programs (2): 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Community developed program to assist in low level interventions.</a:t>
            </a: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4963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Program Performance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35" y="-7228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744" y="49046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PERFORMANCE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ALTERNATIVES to INCARCERATION Programs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REENTRY Programs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WELLNESS Programs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DIVERSION Program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55877" y="2555210"/>
            <a:ext cx="505097" cy="5486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58789" y="4471449"/>
            <a:ext cx="505097" cy="548640"/>
          </a:xfrm>
          <a:prstGeom prst="ellipse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83295" y="5756004"/>
            <a:ext cx="505097" cy="5486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1340" y="1162476"/>
            <a:ext cx="8144520" cy="299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to INCARCERATION</a:t>
            </a: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Probation: Day Reporting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Probation: Electronic Monitoring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SymbolMT,Bold"/>
                <a:cs typeface="Calibri" panose="020F0502020204030204" pitchFamily="34" charset="0"/>
              </a:rPr>
              <a:t>   Probation: Service Work Alternative Program (SWAP)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Probation: Greatest Risk Supervision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Court: Felony Drug Treatment Court (FDTC)  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Court: Ithacan Community Treatment Court (ICTC)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Court: Ithaca Wellness and Recovery Court (IWRC)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OAR: Bail Fund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(provides Bail to people who can’t afford it.) </a:t>
            </a:r>
            <a:endParaRPr lang="en-US" sz="20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78846" y="657581"/>
            <a:ext cx="2980702" cy="299790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963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Program Performance: ATI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35" y="-7228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9677" y="4284437"/>
            <a:ext cx="180517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HOW MUCH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7497" y="5094341"/>
            <a:ext cx="183735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HOW WELL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7497" y="5948136"/>
            <a:ext cx="1805174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BETTER OFF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7097" y="4284437"/>
            <a:ext cx="5938763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375</a:t>
            </a:r>
            <a:r>
              <a:rPr lang="en-US" sz="44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clients (2018)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7097" y="5092676"/>
            <a:ext cx="5938763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122 </a:t>
            </a:r>
            <a:r>
              <a:rPr lang="en-US" sz="2400" dirty="0"/>
              <a:t>successful outcomes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7096" y="5948136"/>
            <a:ext cx="5938764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4,800 </a:t>
            </a:r>
            <a:r>
              <a:rPr lang="en-US" sz="2400" dirty="0"/>
              <a:t>Jail days avoided</a:t>
            </a:r>
          </a:p>
        </p:txBody>
      </p:sp>
      <p:pic>
        <p:nvPicPr>
          <p:cNvPr id="3074" name="Picture 2" descr="Clipart Jail Bars | Free Images at Clker.com - vector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998" y="987610"/>
            <a:ext cx="1332862" cy="77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tinuous Improvement Clipart - Clip Art Library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75" y="1928567"/>
            <a:ext cx="1856844" cy="13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ient Clipart - Clip Art Library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091" y="1258844"/>
            <a:ext cx="684212" cy="8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01" y="4512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PERFORMANCE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ALTERNATIVES to INCARCERATION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REENTRY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WELLNESS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DIVERSION 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6734" y="1167672"/>
            <a:ext cx="5822443" cy="29415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1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REENTRY Program</a:t>
            </a: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Mental Health: Reentry Program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OAR: Parole Transition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OAR: Housing Services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OAR: Endeavor House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OAR: Case Manager Endeavor House *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OAR: College Initiative Upstate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URO: Ban the Box Job Fair * </a:t>
            </a:r>
            <a:r>
              <a:rPr lang="en-US" sz="12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Numbers only </a:t>
            </a:r>
            <a:endParaRPr lang="en-US" sz="12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30460501"/>
              </p:ext>
            </p:extLst>
          </p:nvPr>
        </p:nvGraphicFramePr>
        <p:xfrm>
          <a:off x="8599715" y="171085"/>
          <a:ext cx="3482290" cy="300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651876972"/>
              </p:ext>
            </p:extLst>
          </p:nvPr>
        </p:nvGraphicFramePr>
        <p:xfrm>
          <a:off x="9135605" y="3352800"/>
          <a:ext cx="2808039" cy="270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888441" y="169506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25578" y="677333"/>
            <a:ext cx="8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27568" y="4229640"/>
            <a:ext cx="7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9776" y="493978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68845" y="3874543"/>
            <a:ext cx="85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more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59159" y="3597544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3307" y="4159430"/>
            <a:ext cx="180517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HOW MUCH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51126" y="4989511"/>
            <a:ext cx="183735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HOW WELL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83307" y="5881157"/>
            <a:ext cx="1805174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BETTER OFF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963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Program Performance: REENTRY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35" y="-7228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26842" y="4170348"/>
            <a:ext cx="5042934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354</a:t>
            </a:r>
            <a:r>
              <a:rPr lang="en-US" sz="44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26841" y="4989511"/>
            <a:ext cx="5042935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1,681 </a:t>
            </a:r>
            <a:r>
              <a:rPr lang="en-US" sz="2400" dirty="0"/>
              <a:t>successful outcomes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1752" y="5881157"/>
            <a:ext cx="509549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26% </a:t>
            </a:r>
            <a:r>
              <a:rPr lang="en-US" sz="2400" dirty="0"/>
              <a:t>Recidivism Rate (81/309)</a:t>
            </a:r>
          </a:p>
        </p:txBody>
      </p:sp>
      <p:pic>
        <p:nvPicPr>
          <p:cNvPr id="33" name="Picture 6" descr="Client Clipart - Clip Art Library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71" y="1218113"/>
            <a:ext cx="684212" cy="8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lient Clipart - Clip Art Library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069" y="4410765"/>
            <a:ext cx="684212" cy="8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024" y="38360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PERFORMANCE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ALTERNATIVES to INCARCERATION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REENTRY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WELLNESS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DIVERSION 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7705" y="6600804"/>
            <a:ext cx="2404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 Indicates no performance measures  </a:t>
            </a:r>
          </a:p>
        </p:txBody>
      </p:sp>
    </p:spTree>
    <p:extLst>
      <p:ext uri="{BB962C8B-B14F-4D97-AF65-F5344CB8AC3E}">
        <p14:creationId xmlns:p14="http://schemas.microsoft.com/office/powerpoint/2010/main" val="2180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36450" y="506535"/>
            <a:ext cx="1053737" cy="11234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03933" y="3047238"/>
            <a:ext cx="180517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HOW MUCH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4759" y="4535875"/>
            <a:ext cx="183735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HOW WELL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853" y="5415220"/>
            <a:ext cx="1805174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BETTER OFF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963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Program Performance: WELLNESS &amp; DIVERSION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35" y="-7228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86654" y="3025625"/>
            <a:ext cx="4470668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1,155</a:t>
            </a:r>
            <a:r>
              <a:rPr lang="en-US" sz="44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Intakes           (2018)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86655" y="4527812"/>
            <a:ext cx="4485908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  397 </a:t>
            </a:r>
            <a:r>
              <a:rPr lang="en-US" sz="2400" dirty="0"/>
              <a:t>Specialized referrals*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86655" y="5403692"/>
            <a:ext cx="448590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  301 </a:t>
            </a:r>
            <a:r>
              <a:rPr lang="en-US" sz="2400" dirty="0"/>
              <a:t>PHQ-9 Assessments**</a:t>
            </a:r>
          </a:p>
        </p:txBody>
      </p:sp>
      <p:pic>
        <p:nvPicPr>
          <p:cNvPr id="33" name="Picture 6" descr="Client Clipart - Clip Art Library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25" y="1008975"/>
            <a:ext cx="684212" cy="8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7853" y="945713"/>
            <a:ext cx="6514819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WELLNESS/ SUPPORTIVE Services: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Sheriff Corrections: Forensics Counselor 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Sheriff Corrections: Second Nurse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Sheriff Corrections: BOCES*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Sheriff Corrections: </a:t>
            </a:r>
            <a:r>
              <a:rPr lang="en-US" dirty="0" err="1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Vivitrol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Mental Health Association: Wellness Recovery Action Plan*</a:t>
            </a:r>
            <a:endParaRPr lang="en-US" sz="20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4737" y="1611676"/>
            <a:ext cx="528318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ASSISTED DIVERSION Programs: </a:t>
            </a: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F&amp;CS : Community Outreach Worker Program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Mental Health: Mobile Crisis Intervention Services*</a:t>
            </a:r>
            <a:endParaRPr lang="en-US" sz="20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38446" y="2984733"/>
            <a:ext cx="435732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  154</a:t>
            </a:r>
            <a:r>
              <a:rPr lang="en-US" sz="44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clients           (2019)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38446" y="3786299"/>
            <a:ext cx="435732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2,308 </a:t>
            </a:r>
            <a:r>
              <a:rPr lang="en-US" sz="2400" dirty="0"/>
              <a:t>Encounters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38446" y="5224115"/>
            <a:ext cx="435732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  54% </a:t>
            </a:r>
            <a:r>
              <a:rPr lang="en-US" sz="2400" dirty="0"/>
              <a:t>Accepted feedback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86654" y="3681742"/>
            <a:ext cx="4470668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1,166</a:t>
            </a:r>
            <a:r>
              <a:rPr lang="en-US" sz="44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Sick calls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7797" y="6195101"/>
            <a:ext cx="4301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*Specialized Referrals: Lab, Radiology, Dental, Physician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0440" y="6469616"/>
            <a:ext cx="551529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**PHQ-9 (Patient Health Questionnaire–9) Evidence Based Assessment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8446" y="4527812"/>
            <a:ext cx="435732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  66% </a:t>
            </a:r>
            <a:r>
              <a:rPr lang="en-US" sz="2400" dirty="0"/>
              <a:t>Basic needs met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8446" y="5861597"/>
            <a:ext cx="435732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  96% </a:t>
            </a:r>
            <a:r>
              <a:rPr lang="en-US" sz="2400" dirty="0"/>
              <a:t>Successful referrals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706" y="4090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PERFORMANCE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77705" y="6600804"/>
            <a:ext cx="2404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 Indicates no performance measures  </a:t>
            </a:r>
          </a:p>
        </p:txBody>
      </p:sp>
    </p:spTree>
    <p:extLst>
      <p:ext uri="{BB962C8B-B14F-4D97-AF65-F5344CB8AC3E}">
        <p14:creationId xmlns:p14="http://schemas.microsoft.com/office/powerpoint/2010/main" val="8495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35" y="-7228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04</a:t>
            </a:r>
          </a:p>
        </p:txBody>
      </p:sp>
      <p:pic>
        <p:nvPicPr>
          <p:cNvPr id="5" name="Picture 2" descr="Tap Into The Power Of Great Teamwork - Tout sur le Québ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31" y="1808097"/>
            <a:ext cx="6695349" cy="44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1229" y="661851"/>
            <a:ext cx="308283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OUTLOOK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GAPS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BARRIERS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UNMET NEEDS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963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Performance: REENTRY   </a:t>
            </a:r>
          </a:p>
        </p:txBody>
      </p:sp>
    </p:spTree>
    <p:extLst>
      <p:ext uri="{BB962C8B-B14F-4D97-AF65-F5344CB8AC3E}">
        <p14:creationId xmlns:p14="http://schemas.microsoft.com/office/powerpoint/2010/main" val="1815035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Tompkins County, New York Divisions.PNG - Wikimedia Commons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35" y="1724970"/>
            <a:ext cx="4999091" cy="46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427" y="5827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GAPS, BARRIERS &amp;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UNMET NEEDS</a:t>
            </a: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963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Performance: REENTRY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35" y="-7228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8999" y="1790501"/>
            <a:ext cx="1465466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HOUSING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6137" y="3869892"/>
            <a:ext cx="2041969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EMPLOYMENT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6137" y="2485979"/>
            <a:ext cx="2256836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SUBSTANCE USE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8669" y="4551962"/>
            <a:ext cx="2390141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MENTAL HEALTH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0171" y="5297441"/>
            <a:ext cx="228876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COORDINATION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6137" y="6042920"/>
            <a:ext cx="1681038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DIVERSION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75394" y="4539060"/>
            <a:ext cx="313033" cy="333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42615" y="4128970"/>
            <a:ext cx="313033" cy="33351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8482" y="2437101"/>
            <a:ext cx="313033" cy="3335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48374" y="4032905"/>
            <a:ext cx="313033" cy="33351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86099" y="3182404"/>
            <a:ext cx="313033" cy="33351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00702" y="4872575"/>
            <a:ext cx="313033" cy="33351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16137" y="3169638"/>
            <a:ext cx="239520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TRANSPORATION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86938" y="3642985"/>
            <a:ext cx="313033" cy="33351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0086" y="1871737"/>
            <a:ext cx="313033" cy="3335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6153" y="2562780"/>
            <a:ext cx="313033" cy="33351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6091" y="3268828"/>
            <a:ext cx="313033" cy="33351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30085" y="6106994"/>
            <a:ext cx="313033" cy="33351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42341" y="5361515"/>
            <a:ext cx="313033" cy="3335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0085" y="4574837"/>
            <a:ext cx="313033" cy="33351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6332" y="3954684"/>
            <a:ext cx="313033" cy="33351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6999" y="66112"/>
            <a:ext cx="6096000" cy="1527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400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HEALTHCARE: </a:t>
            </a:r>
            <a:endParaRPr lang="en-US" sz="14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 healthcare for homeless (REACH as stepped up)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no available psychiatric beds.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 services and regulations are limited. 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722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Emergency Department can only provide up to (3) doses </a:t>
            </a:r>
          </a:p>
          <a:p>
            <a:pPr marL="61722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Insufficient number of prescribing physicians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219091" y="6005845"/>
            <a:ext cx="51057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0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CRISIS SERVICES:  </a:t>
            </a:r>
            <a:endParaRPr lang="en-US" sz="14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Crisis lines are not available 24/7, and are not well coordinated. </a:t>
            </a:r>
            <a:endParaRPr lang="en-US" sz="14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The Mobile Crisis Team lacks financial and human resources</a:t>
            </a:r>
            <a:r>
              <a:rPr lang="en-US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90802" y="244718"/>
            <a:ext cx="416693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 ENFORCEMENT &amp; FIRST RESPONDERS: </a:t>
            </a:r>
            <a:endParaRPr lang="en-US" sz="14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Crisis Intervention Team (CIT)-trained officers in the smaller law enforcement depts.  </a:t>
            </a:r>
          </a:p>
          <a:p>
            <a:pPr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absence of a state standard mandating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Law enforcement officers must contend with long wait times during hospital drop-offs. </a:t>
            </a:r>
            <a:endParaRPr lang="en-US" sz="14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The sharing of information between dispatchers and responding law enforcement officers is incomplete</a:t>
            </a:r>
            <a:r>
              <a:rPr lang="en-US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61099" y="2122155"/>
            <a:ext cx="4096642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HOUSING: </a:t>
            </a:r>
            <a:endParaRPr lang="en-US" sz="14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Safe and drug-free housing, particularly for persons newly released from incarceration, is in great need. </a:t>
            </a:r>
            <a:endParaRPr lang="en-US" sz="14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It was observed by several participants that the DSS interpretation/implementation of “homelessness” varies by county and can result in adverse outcomes for persons who are not recognized as meeting the threshold of homelessness for receipt of public benefits.</a:t>
            </a:r>
            <a:endParaRPr lang="en-US" sz="14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06220" y="4567698"/>
            <a:ext cx="400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0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PEER SUPPORT:  </a:t>
            </a:r>
            <a:endParaRPr lang="en-US" sz="14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Persons with lived experience are not well integrated into behavioral health services in residential or community settings. </a:t>
            </a:r>
            <a:endParaRPr lang="en-US" sz="14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323E4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COLLECTION &amp; SHARING DATA: </a:t>
            </a:r>
            <a:endParaRPr lang="en-US" sz="14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and promote a </a:t>
            </a:r>
            <a:r>
              <a:rPr lang="en-US" sz="1400" b="1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continuum of care</a:t>
            </a:r>
            <a:r>
              <a:rPr lang="en-US" sz="1400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across various systems. Available data is not easily accessible and are not regularly shared with behavioral health and criminal justice stakeholders</a:t>
            </a:r>
            <a:r>
              <a:rPr lang="en-US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9747" y="-27649"/>
            <a:ext cx="1540293" cy="410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HEALTHCARE: 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3737" y="5927769"/>
            <a:ext cx="18322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CRISIS SERVICES: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111326" y="2075097"/>
            <a:ext cx="1252266" cy="410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HOUSING: 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59293" y="177556"/>
            <a:ext cx="439844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 ENFORCEMENT &amp; FIRST RESPONDERS: 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06220" y="4462485"/>
            <a:ext cx="18078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marL="28575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PEER SUPPORT:  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61099" y="5537194"/>
            <a:ext cx="327147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u="sng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COLLECTION &amp; SHARING DATA: 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962" y="477185"/>
            <a:ext cx="6096000" cy="1015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&amp; BEYOND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FUNDING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UNINTENDED CONSEQUENCES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4963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2020 &amp; BEYOND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35" y="-7228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05</a:t>
            </a:r>
          </a:p>
        </p:txBody>
      </p:sp>
      <p:pic>
        <p:nvPicPr>
          <p:cNvPr id="1030" name="Picture 6" descr="Free Tug War PSD and vectors | AI, SVG, EPS or PSD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74" y="2719421"/>
            <a:ext cx="1056349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oup dancing silhouette png, Picture #563345 group dancing ...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93" y="3214992"/>
            <a:ext cx="3679855" cy="26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0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4B19C40F-5CFB-4F47-BF17-C188A0C03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758309"/>
              </p:ext>
            </p:extLst>
          </p:nvPr>
        </p:nvGraphicFramePr>
        <p:xfrm>
          <a:off x="1876565" y="573881"/>
          <a:ext cx="10154193" cy="5902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9759">
                  <a:extLst>
                    <a:ext uri="{9D8B030D-6E8A-4147-A177-3AD203B41FA5}">
                      <a16:colId xmlns="" xmlns:a16="http://schemas.microsoft.com/office/drawing/2014/main" val="635211590"/>
                    </a:ext>
                  </a:extLst>
                </a:gridCol>
                <a:gridCol w="4885509">
                  <a:extLst>
                    <a:ext uri="{9D8B030D-6E8A-4147-A177-3AD203B41FA5}">
                      <a16:colId xmlns="" xmlns:a16="http://schemas.microsoft.com/office/drawing/2014/main" val="3457356791"/>
                    </a:ext>
                  </a:extLst>
                </a:gridCol>
                <a:gridCol w="1384662">
                  <a:extLst>
                    <a:ext uri="{9D8B030D-6E8A-4147-A177-3AD203B41FA5}">
                      <a16:colId xmlns="" xmlns:a16="http://schemas.microsoft.com/office/drawing/2014/main" val="1946531886"/>
                    </a:ext>
                  </a:extLst>
                </a:gridCol>
                <a:gridCol w="1994263">
                  <a:extLst>
                    <a:ext uri="{9D8B030D-6E8A-4147-A177-3AD203B41FA5}">
                      <a16:colId xmlns="" xmlns:a16="http://schemas.microsoft.com/office/drawing/2014/main" val="17781779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Department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Description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Expense 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9468735"/>
                  </a:ext>
                </a:extLst>
              </a:tr>
              <a:tr h="7141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 Adm 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</a:rPr>
                        <a:t>Criminal Justice </a:t>
                      </a:r>
                      <a:r>
                        <a:rPr lang="en-US" sz="2200" b="1" dirty="0" err="1">
                          <a:effectLst/>
                          <a:latin typeface="+mj-lt"/>
                        </a:rPr>
                        <a:t>Coord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(3-year multi‐year 2018-2020)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</a:rPr>
                        <a:t>$68,464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($136,929)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One-time  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903088"/>
                  </a:ext>
                </a:extLst>
              </a:tr>
              <a:tr h="4619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Contingent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Sequential Intercept Mapping Project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trike="noStrike" dirty="0">
                          <a:effectLst/>
                          <a:latin typeface="+mj-lt"/>
                        </a:rPr>
                        <a:t>$22,000</a:t>
                      </a:r>
                      <a:endParaRPr lang="en-US" sz="220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(Federal grant) 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7608249"/>
                  </a:ext>
                </a:extLst>
              </a:tr>
              <a:tr h="3967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*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Georgetown University RRED certification  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trike="noStrike" dirty="0">
                          <a:effectLst/>
                          <a:latin typeface="+mj-lt"/>
                        </a:rPr>
                        <a:t>$38,000</a:t>
                      </a:r>
                      <a:endParaRPr lang="en-US" sz="220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(State grant) 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9857955"/>
                  </a:ext>
                </a:extLst>
              </a:tr>
              <a:tr h="396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Probation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</a:rPr>
                        <a:t>Sr. Probation Officer for Drug Court/ EM</a:t>
                      </a: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</a:rPr>
                        <a:t> </a:t>
                      </a: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</a:rPr>
                        <a:t>Target  </a:t>
                      </a: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0055269"/>
                  </a:ext>
                </a:extLst>
              </a:tr>
              <a:tr h="7934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Sheriff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Corrections 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</a:rPr>
                        <a:t>Second Jail Nurse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</a:rPr>
                        <a:t>Forensics Counselor </a:t>
                      </a: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</a:rPr>
                        <a:t> </a:t>
                      </a: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effectLst/>
                          <a:latin typeface="+mj-lt"/>
                        </a:rPr>
                        <a:t>Target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Target </a:t>
                      </a: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628735"/>
                  </a:ext>
                </a:extLst>
              </a:tr>
              <a:tr h="396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Mental Health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</a:rPr>
                        <a:t>Reentry Coordinator </a:t>
                      </a: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</a:rPr>
                        <a:t> </a:t>
                      </a: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</a:rPr>
                        <a:t>Target </a:t>
                      </a: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0154308"/>
                  </a:ext>
                </a:extLst>
              </a:tr>
              <a:tr h="396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Mental Health 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</a:rPr>
                        <a:t>Wellness Court Coordinator </a:t>
                      </a:r>
                      <a:endParaRPr lang="en-US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+mj-lt"/>
                        </a:rPr>
                        <a:t>$43,456</a:t>
                      </a:r>
                      <a:endParaRPr lang="en-US" sz="2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One-time  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1861269"/>
                  </a:ext>
                </a:extLst>
              </a:tr>
              <a:tr h="396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OAR 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</a:rPr>
                        <a:t>College Initiative Upstate</a:t>
                      </a:r>
                      <a:endParaRPr lang="en-US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</a:rPr>
                        <a:t>$110,000</a:t>
                      </a:r>
                      <a:endParaRPr lang="en-US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One-time  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6669231"/>
                  </a:ext>
                </a:extLst>
              </a:tr>
              <a:tr h="396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OAR 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</a:rPr>
                        <a:t>Parolee/ Housing Case Manager </a:t>
                      </a:r>
                      <a:endParaRPr lang="en-US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+mj-lt"/>
                        </a:rPr>
                        <a:t>$50,000</a:t>
                      </a:r>
                      <a:endParaRPr lang="en-US" sz="2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</a:rPr>
                        <a:t>One-time </a:t>
                      </a:r>
                      <a:endParaRPr lang="en-US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5961081"/>
                  </a:ext>
                </a:extLst>
              </a:tr>
              <a:tr h="396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OAR 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</a:rPr>
                        <a:t>Case Manager Endeavor House </a:t>
                      </a:r>
                      <a:endParaRPr lang="en-US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</a:rPr>
                        <a:t>$18,000</a:t>
                      </a:r>
                      <a:endParaRPr lang="en-US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One-time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9232513"/>
                  </a:ext>
                </a:extLst>
              </a:tr>
              <a:tr h="396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District Attn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ADA position 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 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Target 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0661736"/>
                  </a:ext>
                </a:extLst>
              </a:tr>
              <a:tr h="396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F&amp;CS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</a:rPr>
                        <a:t>Community Outreach Worker</a:t>
                      </a:r>
                      <a:endParaRPr lang="en-US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</a:rPr>
                        <a:t>$40,000</a:t>
                      </a:r>
                      <a:endParaRPr lang="en-US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One-time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20082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34ADEC-0967-4D95-9EBE-95A7B7D77DE9}"/>
              </a:ext>
            </a:extLst>
          </p:cNvPr>
          <p:cNvSpPr txBox="1"/>
          <p:nvPr/>
        </p:nvSpPr>
        <p:spPr>
          <a:xfrm>
            <a:off x="2233617" y="6231"/>
            <a:ext cx="9087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Tompkins County (ATI) Alternatives to Incarceration funding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A2E7E7-1B2C-43C6-A425-1EC457ADFAA6}"/>
              </a:ext>
            </a:extLst>
          </p:cNvPr>
          <p:cNvSpPr txBox="1"/>
          <p:nvPr/>
        </p:nvSpPr>
        <p:spPr>
          <a:xfrm>
            <a:off x="1665159" y="6427113"/>
            <a:ext cx="9902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   Law Enforcement Assisted Diversion ( LEAD)                                   $25,000  One-time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-147657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963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2020 &amp; BEYOND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757" y="6618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329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81703" y="266700"/>
            <a:ext cx="6437631" cy="631570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17252" y="1252468"/>
            <a:ext cx="4386581" cy="434720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345908" y="2036462"/>
            <a:ext cx="2819400" cy="26797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03144" y="1976106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53104" y="879929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702029" y="2680164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05571" y="1176951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05497" y="478577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39103" y="268223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808907" y="4953997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94241" y="5915450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83810" y="6417943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66011" y="6136934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029700" y="5317149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635013" y="4235641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25173" y="3493248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96866" y="126193"/>
            <a:ext cx="313056" cy="281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53660" y="2655508"/>
            <a:ext cx="124264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HOUSING</a:t>
            </a:r>
            <a:r>
              <a:rPr lang="en-US" dirty="0"/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05809" y="4586985"/>
            <a:ext cx="198227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SUBSTANCE USE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796969" y="2234289"/>
            <a:ext cx="213295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TRANSPORTATION</a:t>
            </a:r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43350" y="4807103"/>
            <a:ext cx="17399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EMPLOYMENT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43509" y="5600636"/>
            <a:ext cx="202978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MENTAL HEALTH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525539" y="971463"/>
            <a:ext cx="144122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DIVERSION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643574" y="1294144"/>
            <a:ext cx="189038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COORDINATION</a:t>
            </a:r>
            <a:r>
              <a:rPr lang="en-US" dirty="0"/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124561" y="1730814"/>
            <a:ext cx="260827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URO: Ban the Box Job Fair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025621" y="3522039"/>
            <a:ext cx="3048463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OAR: College Initiative Upstate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1402" y="1040227"/>
            <a:ext cx="367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OAR: Case Manager Endeavor House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142807" y="5616025"/>
            <a:ext cx="2325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OAR: Endeavor House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97024" y="1644977"/>
            <a:ext cx="23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OAR: Housing Services 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106868" y="4290484"/>
            <a:ext cx="2382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OAR: Parole Transition 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943494" y="3187139"/>
            <a:ext cx="2224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MH: Reentry Program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635794" y="2408416"/>
            <a:ext cx="162640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OAR: Bail Fund 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901863" y="6311760"/>
            <a:ext cx="488178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Court: Ithaca Wellness and Recovery Court (IWRC)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4991" y="5600501"/>
            <a:ext cx="492654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Court: Ithacan Community Treatment Court (ICTC) 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2123" y="5194086"/>
            <a:ext cx="4329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Court: Felony Drug Treatment Court (FDTC) 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56046" y="133609"/>
            <a:ext cx="358995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Probation: Greatest Risk Supervision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17877" y="6219966"/>
            <a:ext cx="518206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SymbolMT,Bold"/>
                <a:cs typeface="Calibri" panose="020F0502020204030204" pitchFamily="34" charset="0"/>
              </a:rPr>
              <a:t>Probation: Service Work Alternative Program (SWAP) 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40299" y="3815241"/>
            <a:ext cx="330673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Probation: Electronic Monitoring 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978083" y="735969"/>
            <a:ext cx="265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Probation: Day Reporting 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176120" y="582549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F&amp;CS : Community Outreach Worker Program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883782" y="4417673"/>
            <a:ext cx="341798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Mobile Crisis Intervention Services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25343" y="4515484"/>
            <a:ext cx="398777" cy="469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95464" y="2648475"/>
            <a:ext cx="398777" cy="4071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53382" y="1250948"/>
            <a:ext cx="398777" cy="4419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17256" y="2412274"/>
            <a:ext cx="398777" cy="4229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51392" y="1223010"/>
            <a:ext cx="398777" cy="4078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00517" y="5381896"/>
            <a:ext cx="398777" cy="386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67686" y="4580708"/>
            <a:ext cx="398777" cy="404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6762846">
            <a:off x="4522259" y="1097478"/>
            <a:ext cx="1984740" cy="4548654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4152324">
            <a:off x="6761007" y="56243"/>
            <a:ext cx="522803" cy="5593867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9757672">
            <a:off x="5894292" y="200026"/>
            <a:ext cx="1532499" cy="6586442"/>
          </a:xfrm>
          <a:prstGeom prst="triangle">
            <a:avLst>
              <a:gd name="adj" fmla="val 535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8040563">
            <a:off x="6347409" y="-209916"/>
            <a:ext cx="1001906" cy="6952118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1592" y="219575"/>
            <a:ext cx="3148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UNINTENDED CONSEQUENCES 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-8507" y="-1807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485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2020 &amp; BEYOND </a:t>
            </a:r>
          </a:p>
        </p:txBody>
      </p:sp>
    </p:spTree>
    <p:extLst>
      <p:ext uri="{BB962C8B-B14F-4D97-AF65-F5344CB8AC3E}">
        <p14:creationId xmlns:p14="http://schemas.microsoft.com/office/powerpoint/2010/main" val="14550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 peek inside QDC, Kew Gardens' 'horrible,' old jail — Queens ...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-20664"/>
            <a:ext cx="6217919" cy="22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dom of Belief is the Key to Freedom – EURACTIV.com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05" y="2422951"/>
            <a:ext cx="6413063" cy="35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iminal Justice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715"/>
            <a:ext cx="6104708" cy="51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7416" y="0"/>
            <a:ext cx="6096000" cy="193899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HIGHLIGHTS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CRIME INDEX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ARREST RATES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JAIL CENSUS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JAIL RACE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RECIDIVISM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8708" y="2987396"/>
            <a:ext cx="6096000" cy="1938992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STRATEGY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DMR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DMR: JUVENILE JUSTICE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DMR: CRIMINAL JUSTICE SYSTEM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SEQUENTIAL INTERCEPT MAPPING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SIM’s: PRIORITIES 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TARGETED APPROACH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6075027" y="1436484"/>
            <a:ext cx="6139541" cy="163121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PERFORMANCE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ALTERNATIVES to INCARCERATION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REENTRY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WELLNESS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DIVERSION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8584" y="5836588"/>
            <a:ext cx="6148250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457200"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2020 &amp; BEYOND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FUNDING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UNINTENDED CONSEQUENCES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7292" y="4729259"/>
            <a:ext cx="6096000" cy="707886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OUTLOOK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GAPS, BARRIERS, &amp; UNMET NEEDS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8708" y="-15408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6124" y="2958564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4985" y="1284964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8584" y="4587119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4985" y="578784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43175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26728"/>
              </p:ext>
            </p:extLst>
          </p:nvPr>
        </p:nvGraphicFramePr>
        <p:xfrm>
          <a:off x="1933303" y="8716"/>
          <a:ext cx="10093234" cy="6881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2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50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NAME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Department/ Agency/ Organization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Jason Molino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County Administration: designee Lisa Holmes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Hon. Scott Miller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County Court Judge 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Hon. Mark Dresser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Town, Village Court Judge Magistrate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0" algn="l"/>
                        </a:tabLs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Matthew Van Houten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District Attorney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0" algn="l"/>
                        </a:tabLs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Lance Salisbury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Assigned Counsel Director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Rich John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County Legislator, Chair of Public Safety Committee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Dan Cornell  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Director of Probation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Dereck Osborne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0" algn="l"/>
                        </a:tabLs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Chief Administrative Officer Sheriff: designee Ray Bunce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Mary Orsaio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Rep of local police agencies: IPD Officer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0" algn="l"/>
                        </a:tabLs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Deborah Dietrich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Rep of CBO with ATI or pre-trial programs Director, OAR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Amy Heffron 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System experienced rep  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Angela Sullivan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Crime victim rep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Frank Kruppa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Director of community services §41.03 of the Mental Hygiene Law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Eleni Murdough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State-certified substance abuse treatment programs (Cayuga Addiction Recovery Services)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Deana Bodnar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Deputy Commissioner, Department of Social Services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Bridgette Nugent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Deputy Director County Youth Services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Taili Mugambee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At large: Equity &amp; Inclusion Coordinator/ URO Director  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Sue Robinson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At larger: retired Probation Officer 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Dr. Judy Griffin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At Large: REACH Medical  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Louise Miller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Advocacy Center (agency representing Crime Victims)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Suzi Cook 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Rep from Co Attorney Office (juvenile justice)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0" algn="l"/>
                        </a:tabLs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Franci Saunders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</a:rPr>
                        <a:t>Rep agency providing mediation services- CDRC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79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0" algn="l"/>
                        </a:tabLs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Chair: David Sanders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</a:rPr>
                        <a:t>Criminal Justice Coordinator, County Administration 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0926" y="0"/>
            <a:ext cx="862147" cy="684929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/>
              <a:t>Criminal Justice Alternatives to Incarceration </a:t>
            </a:r>
          </a:p>
          <a:p>
            <a:pPr algn="ctr"/>
            <a:r>
              <a:rPr lang="en-US" sz="2400" b="1" dirty="0"/>
              <a:t>Advisory Board </a:t>
            </a:r>
          </a:p>
        </p:txBody>
      </p:sp>
    </p:spTree>
    <p:extLst>
      <p:ext uri="{BB962C8B-B14F-4D97-AF65-F5344CB8AC3E}">
        <p14:creationId xmlns:p14="http://schemas.microsoft.com/office/powerpoint/2010/main" val="198868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5260" y="101773"/>
            <a:ext cx="8566262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CJATI attendance from 2018 to 2019 </a:t>
            </a:r>
          </a:p>
          <a:p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individuals attended at least one meeting in 2019</a:t>
            </a:r>
          </a:p>
          <a:p>
            <a:endParaRPr lang="en-US" sz="36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Agree/strongly agree: The CJATI Advisory Board is a good forum for networking, coordination, and communication between county departments and local agencies. (survey) </a:t>
            </a:r>
          </a:p>
          <a:p>
            <a:pPr indent="457200">
              <a:lnSpc>
                <a:spcPct val="115000"/>
              </a:lnSpc>
            </a:pPr>
            <a:endParaRPr lang="en-US" sz="2400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3713" y="1071129"/>
            <a:ext cx="14734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113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03" y="0"/>
            <a:ext cx="553998" cy="6900804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COMMUNITY ENGAGEMENT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9669" y="36859"/>
            <a:ext cx="1661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23%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4623" y="2105399"/>
            <a:ext cx="20906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100%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0701" y="276506"/>
            <a:ext cx="52985" cy="331345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3" y="3589958"/>
            <a:ext cx="10522937" cy="309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0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337" y="1100338"/>
            <a:ext cx="8505408" cy="535531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HIGHLIGHTS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CRIME INDEX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ARREST RATES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JAIL CENSUS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JAIL RACE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RECIDIVISM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DMR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DMR: JUVENILE JUSTICE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DMR: CRIMINAL JUSTICE SYSTEM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SEQUENTIAL INTERCEPT MAPPING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SIM’s: PRIORITIES 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TARGETED APPROACH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PERFORMANCE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ALTERNATIVES to INCARCERATION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REENTRY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WELLNESS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DIVERSION 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OUTLOOK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GAPS, BARRIERS, &amp; UNMET NEEDS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endParaRPr lang="en-US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endParaRPr lang="en-US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tabLst>
                <a:tab pos="342900" algn="l"/>
                <a:tab pos="914400" algn="l"/>
                <a:tab pos="5886450" algn="r"/>
              </a:tabLst>
            </a:pP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&amp; BEYOND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FUNDING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UNINTENDED CONSEQUENCES </a:t>
            </a:r>
            <a:r>
              <a: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b="1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302" y="2679601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6041" y="103881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6"/>
                </a:solidFill>
              </a:rPr>
              <a:t>03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0302" y="10388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2833" y="2300666"/>
            <a:ext cx="1745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04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683" y="0"/>
            <a:ext cx="553998" cy="6845357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ABLE of CONTENTS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7651" y="3993992"/>
            <a:ext cx="1329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 05</a:t>
            </a:r>
          </a:p>
        </p:txBody>
      </p:sp>
    </p:spTree>
    <p:extLst>
      <p:ext uri="{BB962C8B-B14F-4D97-AF65-F5344CB8AC3E}">
        <p14:creationId xmlns:p14="http://schemas.microsoft.com/office/powerpoint/2010/main" val="261786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35" y="686254"/>
            <a:ext cx="553998" cy="6171746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HIGHLIGHTS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12" y="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390" y="624699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HIGHLIGHTS: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CRIME INDEX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ARREST RATES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JAIL CENSUS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en-US" sz="2000" dirty="0">
              <a:solidFill>
                <a:srgbClr val="44546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 smtClean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RACE 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 JAIL 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RECIDIVISM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16019775"/>
              </p:ext>
            </p:extLst>
          </p:nvPr>
        </p:nvGraphicFramePr>
        <p:xfrm>
          <a:off x="2533067" y="1175322"/>
          <a:ext cx="2973374" cy="257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63365" y="2243799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28%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826748055"/>
              </p:ext>
            </p:extLst>
          </p:nvPr>
        </p:nvGraphicFramePr>
        <p:xfrm>
          <a:off x="5320034" y="1272395"/>
          <a:ext cx="3463075" cy="289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93573" y="2258188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28%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122783897"/>
              </p:ext>
            </p:extLst>
          </p:nvPr>
        </p:nvGraphicFramePr>
        <p:xfrm>
          <a:off x="8875854" y="1272395"/>
          <a:ext cx="3018326" cy="255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770241" y="2270744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3"/>
                </a:solidFill>
              </a:rPr>
              <a:t>33%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2263" y="629372"/>
            <a:ext cx="2571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FIVE (5) YEAR TRENDS 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954127599"/>
              </p:ext>
            </p:extLst>
          </p:nvPr>
        </p:nvGraphicFramePr>
        <p:xfrm>
          <a:off x="874849" y="4074708"/>
          <a:ext cx="2970719" cy="251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677294" y="5093687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34%</a:t>
            </a: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182812523"/>
              </p:ext>
            </p:extLst>
          </p:nvPr>
        </p:nvGraphicFramePr>
        <p:xfrm>
          <a:off x="3845568" y="4074708"/>
          <a:ext cx="3604644" cy="261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02280" y="5093687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92%</a:t>
            </a: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286162209"/>
              </p:ext>
            </p:extLst>
          </p:nvPr>
        </p:nvGraphicFramePr>
        <p:xfrm>
          <a:off x="7404908" y="4074708"/>
          <a:ext cx="3915868" cy="267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671787" y="5161230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84%</a:t>
            </a:r>
          </a:p>
        </p:txBody>
      </p:sp>
    </p:spTree>
    <p:extLst>
      <p:ext uri="{BB962C8B-B14F-4D97-AF65-F5344CB8AC3E}">
        <p14:creationId xmlns:p14="http://schemas.microsoft.com/office/powerpoint/2010/main" val="21728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6A5EC147-54AB-4CD6-AB7B-EF2737544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225671"/>
              </p:ext>
            </p:extLst>
          </p:nvPr>
        </p:nvGraphicFramePr>
        <p:xfrm>
          <a:off x="5631991" y="3267400"/>
          <a:ext cx="6560009" cy="359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CB73102-3451-472A-8542-A1CF5C9E8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75" y="0"/>
            <a:ext cx="6730925" cy="32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935" y="686254"/>
            <a:ext cx="553998" cy="6171746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CRIME INDEX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5101" y="3267400"/>
            <a:ext cx="478572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tx2"/>
                </a:solidFill>
              </a:rPr>
              <a:t>WHAT DO WE KNOW: </a:t>
            </a: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Crime Index has decreased for the last SIX (6) years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Crime Index in Tompkins County is slightly higher then counties of similar size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Crime Index is the count of reported crimes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How well Tompkins County reports crimes is not known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Only 1/3 of all crimes are reported. </a:t>
            </a:r>
            <a:r>
              <a:rPr lang="en-US" sz="1100" dirty="0">
                <a:solidFill>
                  <a:schemeClr val="tx2"/>
                </a:solidFill>
              </a:rPr>
              <a:t>(Vera Institute for Justice)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Public perception and data typically do not align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12" y="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878" y="6642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HIGHLIGHTS :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CRIME INDEX</a:t>
            </a: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ARREST RATES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JAIL CENSUS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JAIL RACE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RECIDIVISM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5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055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ARRESTS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5553" y="3283527"/>
            <a:ext cx="4882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tx2"/>
                </a:solidFill>
              </a:rPr>
              <a:t>WHAT DO WE KNOW: </a:t>
            </a:r>
          </a:p>
          <a:p>
            <a:r>
              <a:rPr lang="en-US" sz="1600" dirty="0">
                <a:solidFill>
                  <a:schemeClr val="tx2"/>
                </a:solidFill>
              </a:rPr>
              <a:t>Arrests have decreased over the last FIVE (5) years </a:t>
            </a:r>
          </a:p>
          <a:p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r>
              <a:rPr lang="en-US" sz="1600" dirty="0">
                <a:solidFill>
                  <a:schemeClr val="tx2"/>
                </a:solidFill>
              </a:rPr>
              <a:t>Tompkins County has less arrests than countries of similar size.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Tompkins County is one of only a few Counties with higher crime index than arrests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Deployment patterns, hot spot policing, targeted enforcement, &amp; profiling often contribute to higher arrests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35" y="-2319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6503" y="52335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HIGHLIGHTS :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CRIME INDEX</a:t>
            </a: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ARREST RATES</a:t>
            </a: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JAIL CENSUS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JAIL RACE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RECIDIVISM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38408" y="5330856"/>
            <a:ext cx="74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1,109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120D74-F065-4BD4-9158-2CB5F24E7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48" y="-1"/>
            <a:ext cx="6963052" cy="411036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91623788-5B0B-4659-86CC-D4F13E364B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855918"/>
              </p:ext>
            </p:extLst>
          </p:nvPr>
        </p:nvGraphicFramePr>
        <p:xfrm>
          <a:off x="5548544" y="3803714"/>
          <a:ext cx="6639321" cy="305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149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055" y="661851"/>
            <a:ext cx="553998" cy="6196149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JAIL CENSUS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1803" y="3500838"/>
            <a:ext cx="50028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tx2"/>
                </a:solidFill>
              </a:rPr>
              <a:t>WHAT DO WE KNOW: </a:t>
            </a:r>
          </a:p>
          <a:p>
            <a:r>
              <a:rPr lang="en-US" sz="1600" dirty="0">
                <a:solidFill>
                  <a:schemeClr val="tx2"/>
                </a:solidFill>
              </a:rPr>
              <a:t>Jail Census has decreased over the last FIVE (5) years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Tompkins County has and continues to invest in ATI/ Reentry, and many other proactive programs.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Of the CGR Report’s (24) recommendations (18) have been implemented, (5) are in progress, and only (1) has failed to come to fruition. (LEAD)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Judges, DA, and Counsel actively refer to ATI/ Reentry programing.   </a:t>
            </a:r>
          </a:p>
          <a:p>
            <a:endParaRPr lang="en-US" sz="1600" dirty="0"/>
          </a:p>
        </p:txBody>
      </p:sp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9D2BC808-B5B8-4939-9BD8-D42016CB1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29" y="60082"/>
            <a:ext cx="6488171" cy="3702168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B94A73FD-8C5D-4417-95DD-069657697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187276"/>
              </p:ext>
            </p:extLst>
          </p:nvPr>
        </p:nvGraphicFramePr>
        <p:xfrm>
          <a:off x="5868412" y="3643008"/>
          <a:ext cx="6323588" cy="321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6135" y="-2319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0860" y="54725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HIGHLIGHTS :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CRIME INDEX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ARREST RATES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JAIL CENSUS</a:t>
            </a:r>
            <a:r>
              <a:rPr lang="en-US" sz="20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JAIL RACE </a:t>
            </a:r>
          </a:p>
          <a:p>
            <a:pPr marL="457200" marR="0">
              <a:spcBef>
                <a:spcPts val="0"/>
              </a:spcBef>
              <a:tabLst>
                <a:tab pos="342900" algn="l"/>
                <a:tab pos="914400" algn="l"/>
                <a:tab pos="5886450" algn="r"/>
              </a:tabLst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RECIDIVISM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824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16162</TotalTime>
  <Words>2442</Words>
  <Application>Microsoft Office PowerPoint</Application>
  <PresentationFormat>Widescreen</PresentationFormat>
  <Paragraphs>690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SymbolMT,Bold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Sanders</dc:creator>
  <cp:lastModifiedBy>dave Sanders</cp:lastModifiedBy>
  <cp:revision>683</cp:revision>
  <cp:lastPrinted>2020-02-14T15:17:58Z</cp:lastPrinted>
  <dcterms:created xsi:type="dcterms:W3CDTF">2019-01-11T13:58:49Z</dcterms:created>
  <dcterms:modified xsi:type="dcterms:W3CDTF">2020-06-29T18:40:29Z</dcterms:modified>
</cp:coreProperties>
</file>